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91" r:id="rId4"/>
    <p:sldId id="292" r:id="rId5"/>
    <p:sldId id="299" r:id="rId6"/>
    <p:sldId id="295" r:id="rId7"/>
    <p:sldId id="300" r:id="rId8"/>
    <p:sldId id="260" r:id="rId9"/>
    <p:sldId id="301" r:id="rId10"/>
    <p:sldId id="302" r:id="rId11"/>
    <p:sldId id="303" r:id="rId12"/>
    <p:sldId id="296" r:id="rId13"/>
    <p:sldId id="305" r:id="rId14"/>
    <p:sldId id="306" r:id="rId15"/>
    <p:sldId id="304" r:id="rId16"/>
    <p:sldId id="307" r:id="rId17"/>
    <p:sldId id="297" r:id="rId18"/>
    <p:sldId id="308" r:id="rId19"/>
    <p:sldId id="283" r:id="rId2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5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5" autoAdjust="0"/>
    <p:restoredTop sz="74067" autoAdjust="0"/>
  </p:normalViewPr>
  <p:slideViewPr>
    <p:cSldViewPr snapToGrid="0">
      <p:cViewPr varScale="1">
        <p:scale>
          <a:sx n="79" d="100"/>
          <a:sy n="79" d="100"/>
        </p:scale>
        <p:origin x="1518" y="84"/>
      </p:cViewPr>
      <p:guideLst>
        <p:guide orient="horz" pos="2160"/>
        <p:guide pos="3840"/>
      </p:guideLst>
    </p:cSldViewPr>
  </p:slideViewPr>
  <p:outlineViewPr>
    <p:cViewPr>
      <p:scale>
        <a:sx n="33" d="100"/>
        <a:sy n="33" d="100"/>
      </p:scale>
      <p:origin x="48" y="4752"/>
    </p:cViewPr>
  </p:outlineViewPr>
  <p:notesTextViewPr>
    <p:cViewPr>
      <p:scale>
        <a:sx n="1" d="1"/>
        <a:sy n="1" d="1"/>
      </p:scale>
      <p:origin x="0" y="0"/>
    </p:cViewPr>
  </p:notesTextViewPr>
  <p:notesViewPr>
    <p:cSldViewPr snapToGrid="0" showGuides="1">
      <p:cViewPr varScale="1">
        <p:scale>
          <a:sx n="82" d="100"/>
          <a:sy n="82" d="100"/>
        </p:scale>
        <p:origin x="309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338D5-9623-436F-99F2-94868506BBFF}" type="datetimeFigureOut">
              <a:rPr lang="hu-HU" smtClean="0"/>
              <a:t>2023. 11. 07.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DECBA-B0C7-41DC-91A0-2A2490FEA589}" type="slidenum">
              <a:rPr lang="hu-HU" smtClean="0"/>
              <a:t>‹#›</a:t>
            </a:fld>
            <a:endParaRPr lang="hu-HU"/>
          </a:p>
        </p:txBody>
      </p:sp>
    </p:spTree>
    <p:extLst>
      <p:ext uri="{BB962C8B-B14F-4D97-AF65-F5344CB8AC3E}">
        <p14:creationId xmlns:p14="http://schemas.microsoft.com/office/powerpoint/2010/main" val="318058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CÍMDIA</a:t>
            </a:r>
            <a:br>
              <a:rPr lang="hu-HU" dirty="0"/>
            </a:br>
            <a:endParaRPr lang="hu-HU" dirty="0"/>
          </a:p>
          <a:p>
            <a:r>
              <a:rPr lang="hu-HU" dirty="0"/>
              <a:t>Ezt a diát mindig kezdődiának használjuk, a prezentáció címének megadásával.</a:t>
            </a:r>
          </a:p>
        </p:txBody>
      </p:sp>
      <p:sp>
        <p:nvSpPr>
          <p:cNvPr id="4" name="Dia számának helye 3"/>
          <p:cNvSpPr>
            <a:spLocks noGrp="1"/>
          </p:cNvSpPr>
          <p:nvPr>
            <p:ph type="sldNum" sz="quarter" idx="10"/>
          </p:nvPr>
        </p:nvSpPr>
        <p:spPr/>
        <p:txBody>
          <a:bodyPr/>
          <a:lstStyle/>
          <a:p>
            <a:fld id="{609DECBA-B0C7-41DC-91A0-2A2490FEA589}" type="slidenum">
              <a:rPr lang="hu-HU" smtClean="0"/>
              <a:t>1</a:t>
            </a:fld>
            <a:endParaRPr lang="hu-HU"/>
          </a:p>
        </p:txBody>
      </p:sp>
    </p:spTree>
    <p:extLst>
      <p:ext uri="{BB962C8B-B14F-4D97-AF65-F5344CB8AC3E}">
        <p14:creationId xmlns:p14="http://schemas.microsoft.com/office/powerpoint/2010/main" val="209785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09DECBA-B0C7-41DC-91A0-2A2490FEA589}" type="slidenum">
              <a:rPr lang="hu-HU" smtClean="0"/>
              <a:t>13</a:t>
            </a:fld>
            <a:endParaRPr lang="hu-HU"/>
          </a:p>
        </p:txBody>
      </p:sp>
    </p:spTree>
    <p:extLst>
      <p:ext uri="{BB962C8B-B14F-4D97-AF65-F5344CB8AC3E}">
        <p14:creationId xmlns:p14="http://schemas.microsoft.com/office/powerpoint/2010/main" val="3383387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09DECBA-B0C7-41DC-91A0-2A2490FEA589}" type="slidenum">
              <a:rPr lang="hu-HU" smtClean="0"/>
              <a:t>18</a:t>
            </a:fld>
            <a:endParaRPr lang="hu-HU"/>
          </a:p>
        </p:txBody>
      </p:sp>
    </p:spTree>
    <p:extLst>
      <p:ext uri="{BB962C8B-B14F-4D97-AF65-F5344CB8AC3E}">
        <p14:creationId xmlns:p14="http://schemas.microsoft.com/office/powerpoint/2010/main" val="1400154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ZÁRÓDIA_1</a:t>
            </a:r>
          </a:p>
          <a:p>
            <a:endParaRPr lang="hu-HU" dirty="0"/>
          </a:p>
          <a:p>
            <a:r>
              <a:rPr lang="hu-HU" dirty="0"/>
              <a:t>Ezen a dián tudjuk feltüntetni a záráskor elmondott, de fontos, kiemelendő információkat. (pl. kedvezményes lehetőségek)</a:t>
            </a:r>
          </a:p>
        </p:txBody>
      </p:sp>
      <p:sp>
        <p:nvSpPr>
          <p:cNvPr id="4" name="Dia számának helye 3"/>
          <p:cNvSpPr>
            <a:spLocks noGrp="1"/>
          </p:cNvSpPr>
          <p:nvPr>
            <p:ph type="sldNum" sz="quarter" idx="10"/>
          </p:nvPr>
        </p:nvSpPr>
        <p:spPr/>
        <p:txBody>
          <a:bodyPr/>
          <a:lstStyle/>
          <a:p>
            <a:fld id="{609DECBA-B0C7-41DC-91A0-2A2490FEA589}" type="slidenum">
              <a:rPr lang="hu-HU" smtClean="0"/>
              <a:t>19</a:t>
            </a:fld>
            <a:endParaRPr lang="hu-HU"/>
          </a:p>
        </p:txBody>
      </p:sp>
    </p:spTree>
    <p:extLst>
      <p:ext uri="{BB962C8B-B14F-4D97-AF65-F5344CB8AC3E}">
        <p14:creationId xmlns:p14="http://schemas.microsoft.com/office/powerpoint/2010/main" val="367568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TARTALOMEGYZÉK</a:t>
            </a:r>
          </a:p>
          <a:p>
            <a:endParaRPr lang="hu-HU" dirty="0"/>
          </a:p>
          <a:p>
            <a:r>
              <a:rPr lang="hu-HU" dirty="0" err="1"/>
              <a:t>Felsorolásszerűen</a:t>
            </a:r>
            <a:r>
              <a:rPr lang="hu-HU" dirty="0"/>
              <a:t> be tudjuk mutatni az előadás fő pontjait.</a:t>
            </a:r>
          </a:p>
        </p:txBody>
      </p:sp>
      <p:sp>
        <p:nvSpPr>
          <p:cNvPr id="4" name="Dia számának helye 3"/>
          <p:cNvSpPr>
            <a:spLocks noGrp="1"/>
          </p:cNvSpPr>
          <p:nvPr>
            <p:ph type="sldNum" sz="quarter" idx="10"/>
          </p:nvPr>
        </p:nvSpPr>
        <p:spPr/>
        <p:txBody>
          <a:bodyPr/>
          <a:lstStyle/>
          <a:p>
            <a:fld id="{609DECBA-B0C7-41DC-91A0-2A2490FEA589}" type="slidenum">
              <a:rPr lang="hu-HU" smtClean="0"/>
              <a:t>2</a:t>
            </a:fld>
            <a:endParaRPr lang="hu-HU"/>
          </a:p>
        </p:txBody>
      </p:sp>
    </p:spTree>
    <p:extLst>
      <p:ext uri="{BB962C8B-B14F-4D97-AF65-F5344CB8AC3E}">
        <p14:creationId xmlns:p14="http://schemas.microsoft.com/office/powerpoint/2010/main" val="140489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09DECBA-B0C7-41DC-91A0-2A2490FEA589}" type="slidenum">
              <a:rPr lang="hu-HU" smtClean="0"/>
              <a:t>4</a:t>
            </a:fld>
            <a:endParaRPr lang="hu-HU"/>
          </a:p>
        </p:txBody>
      </p:sp>
    </p:spTree>
    <p:extLst>
      <p:ext uri="{BB962C8B-B14F-4D97-AF65-F5344CB8AC3E}">
        <p14:creationId xmlns:p14="http://schemas.microsoft.com/office/powerpoint/2010/main" val="374998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09DECBA-B0C7-41DC-91A0-2A2490FEA589}" type="slidenum">
              <a:rPr lang="hu-HU" smtClean="0"/>
              <a:t>5</a:t>
            </a:fld>
            <a:endParaRPr lang="hu-HU"/>
          </a:p>
        </p:txBody>
      </p:sp>
    </p:spTree>
    <p:extLst>
      <p:ext uri="{BB962C8B-B14F-4D97-AF65-F5344CB8AC3E}">
        <p14:creationId xmlns:p14="http://schemas.microsoft.com/office/powerpoint/2010/main" val="376465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SZÖVEGES</a:t>
            </a:r>
          </a:p>
          <a:p>
            <a:endParaRPr lang="hu-HU" dirty="0"/>
          </a:p>
          <a:p>
            <a:r>
              <a:rPr lang="hu-HU" dirty="0"/>
              <a:t>Szöveges sablon, amit akkor használjunk , ha fejezetcímet, alcímet és szöveges tartalmat/felsorolást szeretnénk megjeleníteni.</a:t>
            </a:r>
          </a:p>
        </p:txBody>
      </p:sp>
      <p:sp>
        <p:nvSpPr>
          <p:cNvPr id="4" name="Dia számának helye 3"/>
          <p:cNvSpPr>
            <a:spLocks noGrp="1"/>
          </p:cNvSpPr>
          <p:nvPr>
            <p:ph type="sldNum" sz="quarter" idx="10"/>
          </p:nvPr>
        </p:nvSpPr>
        <p:spPr/>
        <p:txBody>
          <a:bodyPr/>
          <a:lstStyle/>
          <a:p>
            <a:fld id="{609DECBA-B0C7-41DC-91A0-2A2490FEA589}" type="slidenum">
              <a:rPr lang="hu-HU" smtClean="0"/>
              <a:t>8</a:t>
            </a:fld>
            <a:endParaRPr lang="hu-HU"/>
          </a:p>
        </p:txBody>
      </p:sp>
    </p:spTree>
    <p:extLst>
      <p:ext uri="{BB962C8B-B14F-4D97-AF65-F5344CB8AC3E}">
        <p14:creationId xmlns:p14="http://schemas.microsoft.com/office/powerpoint/2010/main" val="89211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SZÖVEGES</a:t>
            </a:r>
          </a:p>
          <a:p>
            <a:endParaRPr lang="hu-HU" dirty="0"/>
          </a:p>
          <a:p>
            <a:r>
              <a:rPr lang="hu-HU" dirty="0"/>
              <a:t>Szöveges sablon, amit akkor használjunk , ha fejezetcímet, alcímet és szöveges tartalmat/felsorolást szeretnénk megjeleníteni.</a:t>
            </a:r>
          </a:p>
        </p:txBody>
      </p:sp>
      <p:sp>
        <p:nvSpPr>
          <p:cNvPr id="4" name="Dia számának helye 3"/>
          <p:cNvSpPr>
            <a:spLocks noGrp="1"/>
          </p:cNvSpPr>
          <p:nvPr>
            <p:ph type="sldNum" sz="quarter" idx="10"/>
          </p:nvPr>
        </p:nvSpPr>
        <p:spPr/>
        <p:txBody>
          <a:bodyPr/>
          <a:lstStyle/>
          <a:p>
            <a:fld id="{609DECBA-B0C7-41DC-91A0-2A2490FEA589}" type="slidenum">
              <a:rPr lang="hu-HU" smtClean="0"/>
              <a:t>9</a:t>
            </a:fld>
            <a:endParaRPr lang="hu-HU"/>
          </a:p>
        </p:txBody>
      </p:sp>
    </p:spTree>
    <p:extLst>
      <p:ext uri="{BB962C8B-B14F-4D97-AF65-F5344CB8AC3E}">
        <p14:creationId xmlns:p14="http://schemas.microsoft.com/office/powerpoint/2010/main" val="306566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09DECBA-B0C7-41DC-91A0-2A2490FEA589}" type="slidenum">
              <a:rPr lang="hu-HU" smtClean="0"/>
              <a:t>10</a:t>
            </a:fld>
            <a:endParaRPr lang="hu-HU"/>
          </a:p>
        </p:txBody>
      </p:sp>
    </p:spTree>
    <p:extLst>
      <p:ext uri="{BB962C8B-B14F-4D97-AF65-F5344CB8AC3E}">
        <p14:creationId xmlns:p14="http://schemas.microsoft.com/office/powerpoint/2010/main" val="252882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09DECBA-B0C7-41DC-91A0-2A2490FEA589}" type="slidenum">
              <a:rPr lang="hu-HU" smtClean="0"/>
              <a:t>11</a:t>
            </a:fld>
            <a:endParaRPr lang="hu-HU"/>
          </a:p>
        </p:txBody>
      </p:sp>
    </p:spTree>
    <p:extLst>
      <p:ext uri="{BB962C8B-B14F-4D97-AF65-F5344CB8AC3E}">
        <p14:creationId xmlns:p14="http://schemas.microsoft.com/office/powerpoint/2010/main" val="174962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09DECBA-B0C7-41DC-91A0-2A2490FEA589}" type="slidenum">
              <a:rPr lang="hu-HU" smtClean="0"/>
              <a:t>12</a:t>
            </a:fld>
            <a:endParaRPr lang="hu-HU"/>
          </a:p>
        </p:txBody>
      </p:sp>
    </p:spTree>
    <p:extLst>
      <p:ext uri="{BB962C8B-B14F-4D97-AF65-F5344CB8AC3E}">
        <p14:creationId xmlns:p14="http://schemas.microsoft.com/office/powerpoint/2010/main" val="459076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39391E98-D1E3-4D1B-91BB-0C45C1AE2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385B08C1-9432-4C75-9E67-576B4FEC4924}"/>
              </a:ext>
            </a:extLst>
          </p:cNvPr>
          <p:cNvSpPr>
            <a:spLocks noGrp="1"/>
          </p:cNvSpPr>
          <p:nvPr>
            <p:ph type="ctrTitle" hasCustomPrompt="1"/>
          </p:nvPr>
        </p:nvSpPr>
        <p:spPr>
          <a:xfrm>
            <a:off x="2962575" y="4167739"/>
            <a:ext cx="6276975" cy="478005"/>
          </a:xfrm>
          <a:prstGeom prst="rect">
            <a:avLst/>
          </a:prstGeom>
        </p:spPr>
        <p:txBody>
          <a:bodyPr anchor="b">
            <a:normAutofit/>
          </a:bodyPr>
          <a:lstStyle>
            <a:lvl1pPr algn="ctr">
              <a:defRPr sz="2000">
                <a:solidFill>
                  <a:schemeClr val="tx1">
                    <a:lumMod val="75000"/>
                    <a:lumOff val="25000"/>
                  </a:schemeClr>
                </a:solidFill>
                <a:latin typeface="Arial" panose="020B0604020202020204" pitchFamily="34" charset="0"/>
                <a:cs typeface="Arial" panose="020B0604020202020204" pitchFamily="34" charset="0"/>
              </a:defRPr>
            </a:lvl1pPr>
          </a:lstStyle>
          <a:p>
            <a:r>
              <a:rPr lang="hu-HU" dirty="0"/>
              <a:t>Prezentáció címe</a:t>
            </a:r>
          </a:p>
        </p:txBody>
      </p:sp>
      <p:cxnSp>
        <p:nvCxnSpPr>
          <p:cNvPr id="9" name="Egyenes összekötő 8">
            <a:extLst>
              <a:ext uri="{FF2B5EF4-FFF2-40B4-BE49-F238E27FC236}">
                <a16:creationId xmlns:a16="http://schemas.microsoft.com/office/drawing/2014/main" id="{A4B3982E-E7DC-4E64-AA2C-1F8738467138}"/>
              </a:ext>
            </a:extLst>
          </p:cNvPr>
          <p:cNvCxnSpPr>
            <a:cxnSpLocks/>
          </p:cNvCxnSpPr>
          <p:nvPr userDrawn="1"/>
        </p:nvCxnSpPr>
        <p:spPr>
          <a:xfrm>
            <a:off x="2962575" y="2286000"/>
            <a:ext cx="9525" cy="2209800"/>
          </a:xfrm>
          <a:prstGeom prst="line">
            <a:avLst/>
          </a:prstGeom>
          <a:ln w="38100">
            <a:solidFill>
              <a:srgbClr val="CD1533"/>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a:extLst>
              <a:ext uri="{FF2B5EF4-FFF2-40B4-BE49-F238E27FC236}">
                <a16:creationId xmlns:a16="http://schemas.microsoft.com/office/drawing/2014/main" id="{8DB4F141-3FB1-4BE2-9EA7-E2D7050BCA52}"/>
              </a:ext>
            </a:extLst>
          </p:cNvPr>
          <p:cNvCxnSpPr>
            <a:cxnSpLocks/>
          </p:cNvCxnSpPr>
          <p:nvPr userDrawn="1"/>
        </p:nvCxnSpPr>
        <p:spPr>
          <a:xfrm>
            <a:off x="9239550" y="2286000"/>
            <a:ext cx="0" cy="2209800"/>
          </a:xfrm>
          <a:prstGeom prst="line">
            <a:avLst/>
          </a:prstGeom>
          <a:ln w="38100">
            <a:solidFill>
              <a:srgbClr val="CD1533"/>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a:extLst>
              <a:ext uri="{FF2B5EF4-FFF2-40B4-BE49-F238E27FC236}">
                <a16:creationId xmlns:a16="http://schemas.microsoft.com/office/drawing/2014/main" id="{6983ABCF-F843-4EB5-A495-61A8F5447B1D}"/>
              </a:ext>
            </a:extLst>
          </p:cNvPr>
          <p:cNvCxnSpPr>
            <a:cxnSpLocks/>
          </p:cNvCxnSpPr>
          <p:nvPr userDrawn="1"/>
        </p:nvCxnSpPr>
        <p:spPr>
          <a:xfrm flipH="1">
            <a:off x="2962575" y="4476750"/>
            <a:ext cx="1888558" cy="0"/>
          </a:xfrm>
          <a:prstGeom prst="line">
            <a:avLst/>
          </a:prstGeom>
          <a:ln w="38100">
            <a:solidFill>
              <a:srgbClr val="CD1533"/>
            </a:solidFill>
          </a:ln>
        </p:spPr>
        <p:style>
          <a:lnRef idx="1">
            <a:schemeClr val="accent1"/>
          </a:lnRef>
          <a:fillRef idx="0">
            <a:schemeClr val="accent1"/>
          </a:fillRef>
          <a:effectRef idx="0">
            <a:schemeClr val="accent1"/>
          </a:effectRef>
          <a:fontRef idx="minor">
            <a:schemeClr val="tx1"/>
          </a:fontRef>
        </p:style>
      </p:cxnSp>
      <p:cxnSp>
        <p:nvCxnSpPr>
          <p:cNvPr id="12" name="Egyenes összekötő 11">
            <a:extLst>
              <a:ext uri="{FF2B5EF4-FFF2-40B4-BE49-F238E27FC236}">
                <a16:creationId xmlns:a16="http://schemas.microsoft.com/office/drawing/2014/main" id="{541B75C6-0F04-4981-99C9-3D50F836641F}"/>
              </a:ext>
            </a:extLst>
          </p:cNvPr>
          <p:cNvCxnSpPr>
            <a:cxnSpLocks/>
          </p:cNvCxnSpPr>
          <p:nvPr userDrawn="1"/>
        </p:nvCxnSpPr>
        <p:spPr>
          <a:xfrm flipH="1">
            <a:off x="7382176" y="4476750"/>
            <a:ext cx="1857374" cy="0"/>
          </a:xfrm>
          <a:prstGeom prst="line">
            <a:avLst/>
          </a:prstGeom>
          <a:ln w="38100">
            <a:solidFill>
              <a:srgbClr val="CD1533"/>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a:extLst>
              <a:ext uri="{FF2B5EF4-FFF2-40B4-BE49-F238E27FC236}">
                <a16:creationId xmlns:a16="http://schemas.microsoft.com/office/drawing/2014/main" id="{9581CAF8-54E9-45A8-A771-F78A6FBA963D}"/>
              </a:ext>
            </a:extLst>
          </p:cNvPr>
          <p:cNvCxnSpPr>
            <a:cxnSpLocks/>
          </p:cNvCxnSpPr>
          <p:nvPr userDrawn="1"/>
        </p:nvCxnSpPr>
        <p:spPr>
          <a:xfrm flipH="1">
            <a:off x="2962575" y="2306157"/>
            <a:ext cx="6276975" cy="0"/>
          </a:xfrm>
          <a:prstGeom prst="line">
            <a:avLst/>
          </a:prstGeom>
          <a:ln w="38100">
            <a:solidFill>
              <a:srgbClr val="CD1533"/>
            </a:solidFill>
          </a:ln>
        </p:spPr>
        <p:style>
          <a:lnRef idx="1">
            <a:schemeClr val="accent1"/>
          </a:lnRef>
          <a:fillRef idx="0">
            <a:schemeClr val="accent1"/>
          </a:fillRef>
          <a:effectRef idx="0">
            <a:schemeClr val="accent1"/>
          </a:effectRef>
          <a:fontRef idx="minor">
            <a:schemeClr val="tx1"/>
          </a:fontRef>
        </p:style>
      </p:cxnSp>
      <p:pic>
        <p:nvPicPr>
          <p:cNvPr id="14" name="Kép 13">
            <a:extLst>
              <a:ext uri="{FF2B5EF4-FFF2-40B4-BE49-F238E27FC236}">
                <a16:creationId xmlns:a16="http://schemas.microsoft.com/office/drawing/2014/main" id="{FAAA1165-7C54-4016-958C-56E67FE8E1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9190" y="2676941"/>
            <a:ext cx="5743743" cy="1023915"/>
          </a:xfrm>
          <a:prstGeom prst="rect">
            <a:avLst/>
          </a:prstGeom>
        </p:spPr>
      </p:pic>
    </p:spTree>
    <p:extLst>
      <p:ext uri="{BB962C8B-B14F-4D97-AF65-F5344CB8AC3E}">
        <p14:creationId xmlns:p14="http://schemas.microsoft.com/office/powerpoint/2010/main" val="33919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par>
                                <p:cTn id="11" presetID="10" presetClass="entr" presetSubtype="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750"/>
                                        <p:tgtEl>
                                          <p:spTgt spid="12"/>
                                        </p:tgtEl>
                                      </p:cBhvr>
                                    </p:animEffect>
                                  </p:childTnLst>
                                </p:cTn>
                              </p:par>
                              <p:par>
                                <p:cTn id="17" presetID="10" presetClass="entr" presetSubtype="0"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zöveges_megjegyzéss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hasCustomPrompt="1"/>
          </p:nvPr>
        </p:nvSpPr>
        <p:spPr>
          <a:xfrm>
            <a:off x="1165457" y="1817828"/>
            <a:ext cx="10515600" cy="327259"/>
          </a:xfrm>
          <a:prstGeom prst="rect">
            <a:avLst/>
          </a:prstGeom>
        </p:spPr>
        <p:txBody>
          <a:bodyPr anchor="b">
            <a:noAutofit/>
          </a:bodyPr>
          <a:lstStyle>
            <a:lvl1pPr marL="0" indent="0" algn="ctr">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a:extLst>
              <a:ext uri="{FF2B5EF4-FFF2-40B4-BE49-F238E27FC236}">
                <a16:creationId xmlns:a16="http://schemas.microsoft.com/office/drawing/2014/main" id="{20B691F0-5193-4310-9993-234169EB83EE}"/>
              </a:ext>
            </a:extLst>
          </p:cNvPr>
          <p:cNvSpPr>
            <a:spLocks noGrp="1"/>
          </p:cNvSpPr>
          <p:nvPr>
            <p:ph sz="half" idx="2"/>
          </p:nvPr>
        </p:nvSpPr>
        <p:spPr>
          <a:xfrm>
            <a:off x="1165457" y="2403557"/>
            <a:ext cx="10515600" cy="3510794"/>
          </a:xfrm>
          <a:prstGeom prst="rect">
            <a:avLst/>
          </a:prstGeom>
        </p:spPr>
        <p:txBody>
          <a:bodyPr>
            <a:normAutofit/>
          </a:bodyPr>
          <a:lstStyle>
            <a:lvl1pPr>
              <a:buClr>
                <a:srgbClr val="CD1533"/>
              </a:buClr>
              <a:defRPr sz="1800">
                <a:solidFill>
                  <a:schemeClr val="tx1">
                    <a:lumMod val="75000"/>
                    <a:lumOff val="25000"/>
                  </a:schemeClr>
                </a:solidFill>
              </a:defRPr>
            </a:lvl1pPr>
            <a:lvl2pPr>
              <a:buClr>
                <a:srgbClr val="CD1533"/>
              </a:buClr>
              <a:defRPr sz="1600">
                <a:solidFill>
                  <a:schemeClr val="tx1">
                    <a:lumMod val="75000"/>
                    <a:lumOff val="25000"/>
                  </a:schemeClr>
                </a:solidFill>
              </a:defRPr>
            </a:lvl2pPr>
            <a:lvl3pPr>
              <a:buClr>
                <a:srgbClr val="CD1533"/>
              </a:buClr>
              <a:defRPr sz="1600">
                <a:solidFill>
                  <a:schemeClr val="tx1">
                    <a:lumMod val="75000"/>
                    <a:lumOff val="25000"/>
                  </a:schemeClr>
                </a:solidFill>
              </a:defRPr>
            </a:lvl3pPr>
            <a:lvl4pPr>
              <a:buClr>
                <a:srgbClr val="CD1533"/>
              </a:buClr>
              <a:defRPr sz="1600">
                <a:solidFill>
                  <a:schemeClr val="tx1">
                    <a:lumMod val="75000"/>
                    <a:lumOff val="25000"/>
                  </a:schemeClr>
                </a:solidFill>
              </a:defRPr>
            </a:lvl4pPr>
            <a:lvl5pPr>
              <a:buClr>
                <a:srgbClr val="CD1533"/>
              </a:buClr>
              <a:defRPr sz="1600">
                <a:solidFill>
                  <a:schemeClr val="tx1">
                    <a:lumMod val="75000"/>
                    <a:lumOff val="25000"/>
                  </a:schemeClr>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8" name="Téglalap 7">
            <a:extLst>
              <a:ext uri="{FF2B5EF4-FFF2-40B4-BE49-F238E27FC236}">
                <a16:creationId xmlns:a16="http://schemas.microsoft.com/office/drawing/2014/main" id="{F29FE2E0-CDF6-4122-9031-22CC8AD18B9C}"/>
              </a:ext>
            </a:extLst>
          </p:cNvPr>
          <p:cNvSpPr/>
          <p:nvPr userDrawn="1"/>
        </p:nvSpPr>
        <p:spPr>
          <a:xfrm>
            <a:off x="1165457" y="5914351"/>
            <a:ext cx="4180115" cy="416379"/>
          </a:xfrm>
          <a:prstGeom prst="rect">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 helye 2">
            <a:extLst>
              <a:ext uri="{FF2B5EF4-FFF2-40B4-BE49-F238E27FC236}">
                <a16:creationId xmlns:a16="http://schemas.microsoft.com/office/drawing/2014/main" id="{BC43D3B7-CAC6-499A-AD86-6C1B10FBA777}"/>
              </a:ext>
            </a:extLst>
          </p:cNvPr>
          <p:cNvSpPr>
            <a:spLocks noGrp="1"/>
          </p:cNvSpPr>
          <p:nvPr>
            <p:ph type="body" idx="10" hasCustomPrompt="1"/>
          </p:nvPr>
        </p:nvSpPr>
        <p:spPr>
          <a:xfrm>
            <a:off x="1165457" y="5977396"/>
            <a:ext cx="4180115" cy="327259"/>
          </a:xfrm>
          <a:prstGeom prst="rect">
            <a:avLst/>
          </a:prstGeom>
        </p:spPr>
        <p:txBody>
          <a:bodyPr anchor="b">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54955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5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75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75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75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750"/>
                                        <p:tgtEl>
                                          <p:spTgt spid="4">
                                            <p:txEl>
                                              <p:pRg st="4" end="4"/>
                                            </p:txEl>
                                          </p:spTgt>
                                        </p:tgtEl>
                                      </p:cBhvr>
                                    </p:animEffect>
                                  </p:childTnLst>
                                </p:cTn>
                              </p:par>
                              <p:par>
                                <p:cTn id="26" presetID="2" presetClass="entr" presetSubtype="8" fill="hold" grpId="0" nodeType="withEffect">
                                  <p:stCondLst>
                                    <p:cond delay="100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9" dur="750" fill="hold"/>
                                        <p:tgtEl>
                                          <p:spTgt spid="9">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0-#ppt_w/2"/>
                                          </p:val>
                                        </p:tav>
                                        <p:tav tm="100000">
                                          <p:val>
                                            <p:strVal val="#ppt_x"/>
                                          </p:val>
                                        </p:tav>
                                      </p:tavLst>
                                    </p:anim>
                                    <p:anim calcmode="lin" valueType="num">
                                      <p:cBhvr additive="base">
                                        <p:cTn id="3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8" grpId="0" animBg="1"/>
      <p:bldP spid="9" grpId="0" build="p">
        <p:tmplLst>
          <p:tmpl lvl="1">
            <p:tnLst>
              <p:par>
                <p:cTn presetID="2" presetClass="entr" presetSubtype="8" fill="hold" nodeType="withEffect">
                  <p:stCondLst>
                    <p:cond delay="10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zöveges_megjegyzéssel_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hasCustomPrompt="1"/>
          </p:nvPr>
        </p:nvSpPr>
        <p:spPr>
          <a:xfrm>
            <a:off x="1165457" y="1817828"/>
            <a:ext cx="10515600" cy="327259"/>
          </a:xfrm>
          <a:prstGeom prst="rect">
            <a:avLst/>
          </a:prstGeom>
        </p:spPr>
        <p:txBody>
          <a:bodyPr anchor="b">
            <a:noAutofit/>
          </a:bodyPr>
          <a:lstStyle>
            <a:lvl1pPr marL="0" indent="0" algn="ctr">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a:extLst>
              <a:ext uri="{FF2B5EF4-FFF2-40B4-BE49-F238E27FC236}">
                <a16:creationId xmlns:a16="http://schemas.microsoft.com/office/drawing/2014/main" id="{20B691F0-5193-4310-9993-234169EB83EE}"/>
              </a:ext>
            </a:extLst>
          </p:cNvPr>
          <p:cNvSpPr>
            <a:spLocks noGrp="1"/>
          </p:cNvSpPr>
          <p:nvPr>
            <p:ph sz="half" idx="2"/>
          </p:nvPr>
        </p:nvSpPr>
        <p:spPr>
          <a:xfrm>
            <a:off x="1165457" y="2403557"/>
            <a:ext cx="10515600" cy="3510794"/>
          </a:xfrm>
          <a:prstGeom prst="rect">
            <a:avLst/>
          </a:prstGeom>
        </p:spPr>
        <p:txBody>
          <a:bodyPr>
            <a:normAutofit/>
          </a:bodyPr>
          <a:lstStyle>
            <a:lvl1pPr>
              <a:buClr>
                <a:srgbClr val="CD1533"/>
              </a:buClr>
              <a:defRPr sz="1800">
                <a:solidFill>
                  <a:schemeClr val="tx1">
                    <a:lumMod val="75000"/>
                    <a:lumOff val="25000"/>
                  </a:schemeClr>
                </a:solidFill>
              </a:defRPr>
            </a:lvl1pPr>
            <a:lvl2pPr>
              <a:buClr>
                <a:srgbClr val="CD1533"/>
              </a:buClr>
              <a:defRPr sz="1600">
                <a:solidFill>
                  <a:schemeClr val="tx1">
                    <a:lumMod val="75000"/>
                    <a:lumOff val="25000"/>
                  </a:schemeClr>
                </a:solidFill>
              </a:defRPr>
            </a:lvl2pPr>
            <a:lvl3pPr>
              <a:buClr>
                <a:srgbClr val="CD1533"/>
              </a:buClr>
              <a:defRPr sz="1600">
                <a:solidFill>
                  <a:schemeClr val="tx1">
                    <a:lumMod val="75000"/>
                    <a:lumOff val="25000"/>
                  </a:schemeClr>
                </a:solidFill>
              </a:defRPr>
            </a:lvl3pPr>
            <a:lvl4pPr>
              <a:buClr>
                <a:srgbClr val="CD1533"/>
              </a:buClr>
              <a:defRPr sz="1600">
                <a:solidFill>
                  <a:schemeClr val="tx1">
                    <a:lumMod val="75000"/>
                    <a:lumOff val="25000"/>
                  </a:schemeClr>
                </a:solidFill>
              </a:defRPr>
            </a:lvl4pPr>
            <a:lvl5pPr>
              <a:buClr>
                <a:srgbClr val="CD1533"/>
              </a:buClr>
              <a:defRPr sz="1600">
                <a:solidFill>
                  <a:schemeClr val="tx1">
                    <a:lumMod val="75000"/>
                    <a:lumOff val="25000"/>
                  </a:schemeClr>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8" name="Téglalap 7">
            <a:extLst>
              <a:ext uri="{FF2B5EF4-FFF2-40B4-BE49-F238E27FC236}">
                <a16:creationId xmlns:a16="http://schemas.microsoft.com/office/drawing/2014/main" id="{F29FE2E0-CDF6-4122-9031-22CC8AD18B9C}"/>
              </a:ext>
            </a:extLst>
          </p:cNvPr>
          <p:cNvSpPr/>
          <p:nvPr userDrawn="1"/>
        </p:nvSpPr>
        <p:spPr>
          <a:xfrm>
            <a:off x="1165457" y="5914351"/>
            <a:ext cx="4677078" cy="416379"/>
          </a:xfrm>
          <a:prstGeom prst="rect">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 helye 2">
            <a:extLst>
              <a:ext uri="{FF2B5EF4-FFF2-40B4-BE49-F238E27FC236}">
                <a16:creationId xmlns:a16="http://schemas.microsoft.com/office/drawing/2014/main" id="{BC43D3B7-CAC6-499A-AD86-6C1B10FBA777}"/>
              </a:ext>
            </a:extLst>
          </p:cNvPr>
          <p:cNvSpPr>
            <a:spLocks noGrp="1"/>
          </p:cNvSpPr>
          <p:nvPr>
            <p:ph type="body" idx="10" hasCustomPrompt="1"/>
          </p:nvPr>
        </p:nvSpPr>
        <p:spPr>
          <a:xfrm>
            <a:off x="1165457" y="5977396"/>
            <a:ext cx="4180115" cy="327259"/>
          </a:xfrm>
          <a:prstGeom prst="rect">
            <a:avLst/>
          </a:prstGeom>
        </p:spPr>
        <p:txBody>
          <a:bodyPr anchor="b">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336049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5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75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75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75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750"/>
                                        <p:tgtEl>
                                          <p:spTgt spid="4">
                                            <p:txEl>
                                              <p:pRg st="4" end="4"/>
                                            </p:txEl>
                                          </p:spTgt>
                                        </p:tgtEl>
                                      </p:cBhvr>
                                    </p:animEffect>
                                  </p:childTnLst>
                                </p:cTn>
                              </p:par>
                              <p:par>
                                <p:cTn id="26" presetID="2" presetClass="entr" presetSubtype="8" fill="hold" grpId="0" nodeType="withEffect">
                                  <p:stCondLst>
                                    <p:cond delay="100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9" dur="750" fill="hold"/>
                                        <p:tgtEl>
                                          <p:spTgt spid="9">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0-#ppt_w/2"/>
                                          </p:val>
                                        </p:tav>
                                        <p:tav tm="100000">
                                          <p:val>
                                            <p:strVal val="#ppt_x"/>
                                          </p:val>
                                        </p:tav>
                                      </p:tavLst>
                                    </p:anim>
                                    <p:anim calcmode="lin" valueType="num">
                                      <p:cBhvr additive="base">
                                        <p:cTn id="33"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8" grpId="0" animBg="1"/>
      <p:bldP spid="9" grpId="0" build="p">
        <p:tmplLst>
          <p:tmpl lvl="1">
            <p:tnLst>
              <p:par>
                <p:cTn presetID="2" presetClass="entr" presetSubtype="8" fill="hold" nodeType="withEffect">
                  <p:stCondLst>
                    <p:cond delay="10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lsorolás+kép">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8232CE0C-B9A2-4952-AB78-BCAEC37DF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églalap 12">
            <a:extLst>
              <a:ext uri="{FF2B5EF4-FFF2-40B4-BE49-F238E27FC236}">
                <a16:creationId xmlns:a16="http://schemas.microsoft.com/office/drawing/2014/main" id="{E26867BC-756D-44E0-A25E-16EA35B39B48}"/>
              </a:ext>
            </a:extLst>
          </p:cNvPr>
          <p:cNvSpPr/>
          <p:nvPr userDrawn="1"/>
        </p:nvSpPr>
        <p:spPr>
          <a:xfrm>
            <a:off x="0" y="0"/>
            <a:ext cx="8128000" cy="6858000"/>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8" y="1138280"/>
            <a:ext cx="6793046"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p:nvPr>
        </p:nvSpPr>
        <p:spPr>
          <a:xfrm>
            <a:off x="1165458" y="1815822"/>
            <a:ext cx="6793046" cy="327259"/>
          </a:xfrm>
          <a:prstGeom prst="rect">
            <a:avLst/>
          </a:prstGeom>
        </p:spPr>
        <p:txBody>
          <a:bodyPr anchor="b">
            <a:noAutofit/>
          </a:bodyPr>
          <a:lstStyle>
            <a:lvl1pPr marL="0" indent="0">
              <a:buNone/>
              <a:defRPr sz="1800" b="0">
                <a:solidFill>
                  <a:srgbClr val="CD15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a:extLst>
              <a:ext uri="{FF2B5EF4-FFF2-40B4-BE49-F238E27FC236}">
                <a16:creationId xmlns:a16="http://schemas.microsoft.com/office/drawing/2014/main" id="{20B691F0-5193-4310-9993-234169EB83EE}"/>
              </a:ext>
            </a:extLst>
          </p:cNvPr>
          <p:cNvSpPr>
            <a:spLocks noGrp="1"/>
          </p:cNvSpPr>
          <p:nvPr>
            <p:ph sz="half" idx="2"/>
          </p:nvPr>
        </p:nvSpPr>
        <p:spPr>
          <a:xfrm>
            <a:off x="1165458" y="2147018"/>
            <a:ext cx="6793046" cy="3684588"/>
          </a:xfrm>
          <a:prstGeom prst="rect">
            <a:avLst/>
          </a:prstGeom>
        </p:spPr>
        <p:txBody>
          <a:bodyPr>
            <a:normAutofit/>
          </a:bodyPr>
          <a:lstStyle>
            <a:lvl1pPr>
              <a:buClr>
                <a:srgbClr val="CD1533"/>
              </a:buClr>
              <a:defRPr sz="1800">
                <a:solidFill>
                  <a:schemeClr val="tx1">
                    <a:lumMod val="75000"/>
                    <a:lumOff val="25000"/>
                  </a:schemeClr>
                </a:solidFill>
              </a:defRPr>
            </a:lvl1pPr>
            <a:lvl2pPr>
              <a:buClr>
                <a:srgbClr val="CD1533"/>
              </a:buClr>
              <a:defRPr sz="1600">
                <a:solidFill>
                  <a:schemeClr val="tx1">
                    <a:lumMod val="75000"/>
                    <a:lumOff val="25000"/>
                  </a:schemeClr>
                </a:solidFill>
              </a:defRPr>
            </a:lvl2pPr>
            <a:lvl3pPr>
              <a:buClr>
                <a:srgbClr val="CD1533"/>
              </a:buClr>
              <a:defRPr sz="1600">
                <a:solidFill>
                  <a:schemeClr val="tx1">
                    <a:lumMod val="75000"/>
                    <a:lumOff val="25000"/>
                  </a:schemeClr>
                </a:solidFill>
              </a:defRPr>
            </a:lvl3pPr>
            <a:lvl4pPr>
              <a:buClr>
                <a:srgbClr val="CD1533"/>
              </a:buClr>
              <a:defRPr sz="1600">
                <a:solidFill>
                  <a:schemeClr val="tx1">
                    <a:lumMod val="75000"/>
                    <a:lumOff val="25000"/>
                  </a:schemeClr>
                </a:solidFill>
              </a:defRPr>
            </a:lvl4pPr>
            <a:lvl5pPr>
              <a:buClr>
                <a:srgbClr val="CD1533"/>
              </a:buClr>
              <a:defRPr sz="1600">
                <a:solidFill>
                  <a:schemeClr val="tx1">
                    <a:lumMod val="75000"/>
                    <a:lumOff val="25000"/>
                  </a:schemeClr>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bg1">
                    <a:lumMod val="95000"/>
                  </a:schemeClr>
                </a:solidFill>
              </a:rPr>
              <a:t>ecovis.hu</a:t>
            </a:r>
          </a:p>
        </p:txBody>
      </p:sp>
    </p:spTree>
    <p:extLst>
      <p:ext uri="{BB962C8B-B14F-4D97-AF65-F5344CB8AC3E}">
        <p14:creationId xmlns:p14="http://schemas.microsoft.com/office/powerpoint/2010/main" val="34586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4">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4">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0-#ppt_w/2"/>
                                          </p:val>
                                        </p:tav>
                                        <p:tav tm="100000">
                                          <p:val>
                                            <p:strVal val="#ppt_x"/>
                                          </p:val>
                                        </p:tav>
                                      </p:tavLst>
                                    </p:anim>
                                    <p:anim calcmode="lin" valueType="num">
                                      <p:cBhvr additive="base">
                                        <p:cTn id="36"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build="p">
        <p:tmplLst>
          <p:tmpl lvl="1">
            <p:tnLst>
              <p:par>
                <p:cTn presetID="2"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lsorolás+kép_3">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8232CE0C-B9A2-4952-AB78-BCAEC37DF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églalap 12">
            <a:extLst>
              <a:ext uri="{FF2B5EF4-FFF2-40B4-BE49-F238E27FC236}">
                <a16:creationId xmlns:a16="http://schemas.microsoft.com/office/drawing/2014/main" id="{E26867BC-756D-44E0-A25E-16EA35B39B48}"/>
              </a:ext>
            </a:extLst>
          </p:cNvPr>
          <p:cNvSpPr/>
          <p:nvPr userDrawn="1"/>
        </p:nvSpPr>
        <p:spPr>
          <a:xfrm>
            <a:off x="0" y="0"/>
            <a:ext cx="8128000" cy="6858000"/>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8" y="1138280"/>
            <a:ext cx="6793046"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p:nvPr>
        </p:nvSpPr>
        <p:spPr>
          <a:xfrm>
            <a:off x="1165458" y="1815822"/>
            <a:ext cx="6793046" cy="1449892"/>
          </a:xfrm>
          <a:prstGeom prst="rect">
            <a:avLst/>
          </a:prstGeom>
        </p:spPr>
        <p:txBody>
          <a:bodyPr anchor="t">
            <a:noAutofit/>
          </a:bodyPr>
          <a:lstStyle>
            <a:lvl1pPr marL="0" indent="0">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bg1">
                    <a:lumMod val="95000"/>
                  </a:schemeClr>
                </a:solidFill>
              </a:rPr>
              <a:t>ecovis.hu</a:t>
            </a:r>
          </a:p>
        </p:txBody>
      </p:sp>
    </p:spTree>
    <p:extLst>
      <p:ext uri="{BB962C8B-B14F-4D97-AF65-F5344CB8AC3E}">
        <p14:creationId xmlns:p14="http://schemas.microsoft.com/office/powerpoint/2010/main" val="41596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0-#ppt_w/2"/>
                                          </p:val>
                                        </p:tav>
                                        <p:tav tm="100000">
                                          <p:val>
                                            <p:strVal val="#ppt_x"/>
                                          </p:val>
                                        </p:tav>
                                      </p:tavLst>
                                    </p:anim>
                                    <p:anim calcmode="lin" valueType="num">
                                      <p:cBhvr additive="base">
                                        <p:cTn id="16"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build="p">
        <p:tmplLst>
          <p:tmpl lvl="1">
            <p:tnLst>
              <p:par>
                <p:cTn presetID="2"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0-#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galmak">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8232CE0C-B9A2-4952-AB78-BCAEC37DF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églalap 12">
            <a:extLst>
              <a:ext uri="{FF2B5EF4-FFF2-40B4-BE49-F238E27FC236}">
                <a16:creationId xmlns:a16="http://schemas.microsoft.com/office/drawing/2014/main" id="{E26867BC-756D-44E0-A25E-16EA35B39B48}"/>
              </a:ext>
            </a:extLst>
          </p:cNvPr>
          <p:cNvSpPr/>
          <p:nvPr userDrawn="1"/>
        </p:nvSpPr>
        <p:spPr>
          <a:xfrm>
            <a:off x="0" y="0"/>
            <a:ext cx="8128000" cy="6858000"/>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8" y="1138280"/>
            <a:ext cx="6793046" cy="421078"/>
          </a:xfrm>
          <a:prstGeom prst="rect">
            <a:avLst/>
          </a:prstGeom>
        </p:spPr>
        <p:txBody>
          <a:bodyPr>
            <a:normAutofit/>
          </a:bodyPr>
          <a:lstStyle>
            <a:lvl1pPr>
              <a:defRPr sz="2400" b="1">
                <a:solidFill>
                  <a:srgbClr val="CD1533"/>
                </a:solidFill>
              </a:defRPr>
            </a:lvl1pPr>
          </a:lstStyle>
          <a:p>
            <a:r>
              <a:rPr lang="hu-HU" dirty="0"/>
              <a:t>Mintacím szerkesztése</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bg1">
                    <a:lumMod val="95000"/>
                  </a:schemeClr>
                </a:solidFill>
              </a:rPr>
              <a:t>ecovis.hu</a:t>
            </a:r>
          </a:p>
        </p:txBody>
      </p:sp>
      <p:sp>
        <p:nvSpPr>
          <p:cNvPr id="14" name="Nyíl: ötszög 13">
            <a:extLst>
              <a:ext uri="{FF2B5EF4-FFF2-40B4-BE49-F238E27FC236}">
                <a16:creationId xmlns:a16="http://schemas.microsoft.com/office/drawing/2014/main" id="{5A6776DE-C4E2-4CCF-97B4-358CA8572281}"/>
              </a:ext>
            </a:extLst>
          </p:cNvPr>
          <p:cNvSpPr/>
          <p:nvPr userDrawn="1"/>
        </p:nvSpPr>
        <p:spPr>
          <a:xfrm rot="16200000">
            <a:off x="2155959" y="1276643"/>
            <a:ext cx="791455" cy="2772457"/>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 helye 2">
            <a:extLst>
              <a:ext uri="{FF2B5EF4-FFF2-40B4-BE49-F238E27FC236}">
                <a16:creationId xmlns:a16="http://schemas.microsoft.com/office/drawing/2014/main" id="{6F386675-6583-4086-AFDA-599E848911A5}"/>
              </a:ext>
            </a:extLst>
          </p:cNvPr>
          <p:cNvSpPr>
            <a:spLocks noGrp="1"/>
          </p:cNvSpPr>
          <p:nvPr>
            <p:ph type="body" idx="16"/>
          </p:nvPr>
        </p:nvSpPr>
        <p:spPr>
          <a:xfrm>
            <a:off x="1165460" y="2275592"/>
            <a:ext cx="2772451" cy="791452"/>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0" name="Nyíl: ötszög 19">
            <a:extLst>
              <a:ext uri="{FF2B5EF4-FFF2-40B4-BE49-F238E27FC236}">
                <a16:creationId xmlns:a16="http://schemas.microsoft.com/office/drawing/2014/main" id="{4773210B-73BE-4D18-8F87-F209CA7FEFA3}"/>
              </a:ext>
            </a:extLst>
          </p:cNvPr>
          <p:cNvSpPr/>
          <p:nvPr userDrawn="1"/>
        </p:nvSpPr>
        <p:spPr>
          <a:xfrm rot="16200000">
            <a:off x="2161398" y="2359957"/>
            <a:ext cx="791455" cy="2772457"/>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 helye 2">
            <a:extLst>
              <a:ext uri="{FF2B5EF4-FFF2-40B4-BE49-F238E27FC236}">
                <a16:creationId xmlns:a16="http://schemas.microsoft.com/office/drawing/2014/main" id="{DE27C84B-F10A-46B4-9DE6-660A21599517}"/>
              </a:ext>
            </a:extLst>
          </p:cNvPr>
          <p:cNvSpPr>
            <a:spLocks noGrp="1"/>
          </p:cNvSpPr>
          <p:nvPr>
            <p:ph type="body" idx="17"/>
          </p:nvPr>
        </p:nvSpPr>
        <p:spPr>
          <a:xfrm>
            <a:off x="1170899" y="3358906"/>
            <a:ext cx="2772451" cy="791452"/>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2" name="Nyíl: ötszög 21">
            <a:extLst>
              <a:ext uri="{FF2B5EF4-FFF2-40B4-BE49-F238E27FC236}">
                <a16:creationId xmlns:a16="http://schemas.microsoft.com/office/drawing/2014/main" id="{DC05732D-6EB8-4104-82BF-81D98F12B1FA}"/>
              </a:ext>
            </a:extLst>
          </p:cNvPr>
          <p:cNvSpPr/>
          <p:nvPr userDrawn="1"/>
        </p:nvSpPr>
        <p:spPr>
          <a:xfrm rot="16200000">
            <a:off x="2155957" y="3451719"/>
            <a:ext cx="791455" cy="2772457"/>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Szöveg helye 2">
            <a:extLst>
              <a:ext uri="{FF2B5EF4-FFF2-40B4-BE49-F238E27FC236}">
                <a16:creationId xmlns:a16="http://schemas.microsoft.com/office/drawing/2014/main" id="{38C9998E-77D2-4B9E-8DB4-9CECBBBF202A}"/>
              </a:ext>
            </a:extLst>
          </p:cNvPr>
          <p:cNvSpPr>
            <a:spLocks noGrp="1"/>
          </p:cNvSpPr>
          <p:nvPr>
            <p:ph type="body" idx="18"/>
          </p:nvPr>
        </p:nvSpPr>
        <p:spPr>
          <a:xfrm>
            <a:off x="1165458" y="4450668"/>
            <a:ext cx="2772451" cy="791452"/>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Tree>
    <p:extLst>
      <p:ext uri="{BB962C8B-B14F-4D97-AF65-F5344CB8AC3E}">
        <p14:creationId xmlns:p14="http://schemas.microsoft.com/office/powerpoint/2010/main" val="204664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0-#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additive="base">
                                        <p:cTn id="27"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21">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0-#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6" dur="75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4" grpId="0" animBg="1"/>
      <p:bldP spid="15" grpId="0" build="p">
        <p:tmplLst>
          <p:tmpl lvl="1">
            <p:tnLst>
              <p:par>
                <p:cTn presetID="2" presetClass="entr" presetSubtype="8"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20" grpId="0" animBg="1"/>
      <p:bldP spid="21" grpId="0" build="p">
        <p:tmplLst>
          <p:tmpl lvl="1">
            <p:tnLst>
              <p:par>
                <p:cTn presetID="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3" grpId="0" build="p">
        <p:tmplLst>
          <p:tmpl lvl="1">
            <p:tnLst>
              <p:par>
                <p:cTn presetID="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özös halma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29F110-498B-4607-98C7-E092048BE1DD}"/>
              </a:ext>
            </a:extLst>
          </p:cNvPr>
          <p:cNvSpPr>
            <a:spLocks noGrp="1"/>
          </p:cNvSpPr>
          <p:nvPr>
            <p:ph type="title"/>
          </p:nvPr>
        </p:nvSpPr>
        <p:spPr>
          <a:xfrm>
            <a:off x="1165860" y="1139383"/>
            <a:ext cx="10515600" cy="449029"/>
          </a:xfrm>
          <a:prstGeom prst="rect">
            <a:avLst/>
          </a:prstGeom>
        </p:spPr>
        <p:txBody>
          <a:bodyPr>
            <a:noAutofit/>
          </a:bodyPr>
          <a:lstStyle>
            <a:lvl1pPr algn="l">
              <a:defRPr sz="2400" b="1">
                <a:solidFill>
                  <a:srgbClr val="CD1533"/>
                </a:solidFill>
              </a:defRPr>
            </a:lvl1pPr>
          </a:lstStyle>
          <a:p>
            <a:r>
              <a:rPr lang="hu-HU" dirty="0"/>
              <a:t>Mintacím szerkesztése</a:t>
            </a:r>
          </a:p>
        </p:txBody>
      </p:sp>
      <p:pic>
        <p:nvPicPr>
          <p:cNvPr id="8" name="Kép 7">
            <a:extLst>
              <a:ext uri="{FF2B5EF4-FFF2-40B4-BE49-F238E27FC236}">
                <a16:creationId xmlns:a16="http://schemas.microsoft.com/office/drawing/2014/main" id="{3B543D05-19C4-454F-81CF-98406AF443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sp>
        <p:nvSpPr>
          <p:cNvPr id="11" name="Szabadkézi sokszög: alakzat 10">
            <a:extLst>
              <a:ext uri="{FF2B5EF4-FFF2-40B4-BE49-F238E27FC236}">
                <a16:creationId xmlns:a16="http://schemas.microsoft.com/office/drawing/2014/main" id="{032A88E7-D9DE-4CA4-AC7D-26831E9EC9A6}"/>
              </a:ext>
            </a:extLst>
          </p:cNvPr>
          <p:cNvSpPr/>
          <p:nvPr userDrawn="1"/>
        </p:nvSpPr>
        <p:spPr>
          <a:xfrm>
            <a:off x="4210334" y="2856072"/>
            <a:ext cx="3763370" cy="822278"/>
          </a:xfrm>
          <a:custGeom>
            <a:avLst/>
            <a:gdLst>
              <a:gd name="connsiteX0" fmla="*/ 0 w 3763370"/>
              <a:gd name="connsiteY0" fmla="*/ 0 h 822278"/>
              <a:gd name="connsiteX1" fmla="*/ 167185 w 3763370"/>
              <a:gd name="connsiteY1" fmla="*/ 409433 h 822278"/>
              <a:gd name="connsiteX2" fmla="*/ 3412 w 3763370"/>
              <a:gd name="connsiteY2" fmla="*/ 822278 h 822278"/>
              <a:gd name="connsiteX3" fmla="*/ 3763370 w 3763370"/>
              <a:gd name="connsiteY3" fmla="*/ 822278 h 822278"/>
              <a:gd name="connsiteX4" fmla="*/ 3603009 w 3763370"/>
              <a:gd name="connsiteY4" fmla="*/ 423081 h 822278"/>
              <a:gd name="connsiteX5" fmla="*/ 3763370 w 3763370"/>
              <a:gd name="connsiteY5" fmla="*/ 10236 h 822278"/>
              <a:gd name="connsiteX6" fmla="*/ 0 w 3763370"/>
              <a:gd name="connsiteY6" fmla="*/ 0 h 82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370" h="822278">
                <a:moveTo>
                  <a:pt x="0" y="0"/>
                </a:moveTo>
                <a:lnTo>
                  <a:pt x="167185" y="409433"/>
                </a:lnTo>
                <a:lnTo>
                  <a:pt x="3412" y="822278"/>
                </a:lnTo>
                <a:lnTo>
                  <a:pt x="3763370" y="822278"/>
                </a:lnTo>
                <a:lnTo>
                  <a:pt x="3603009" y="423081"/>
                </a:lnTo>
                <a:lnTo>
                  <a:pt x="3763370" y="10236"/>
                </a:lnTo>
                <a:lnTo>
                  <a:pt x="0" y="0"/>
                </a:lnTo>
                <a:close/>
              </a:path>
            </a:pathLst>
          </a:cu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33AE5EE2-5AB7-4268-B7B6-80E29AA05227}"/>
              </a:ext>
            </a:extLst>
          </p:cNvPr>
          <p:cNvSpPr/>
          <p:nvPr userDrawn="1"/>
        </p:nvSpPr>
        <p:spPr>
          <a:xfrm>
            <a:off x="7592514" y="2987176"/>
            <a:ext cx="2443026" cy="560070"/>
          </a:xfrm>
          <a:prstGeom prst="rect">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F4C68314-13AB-48EE-8FBD-9CD062849065}"/>
              </a:ext>
            </a:extLst>
          </p:cNvPr>
          <p:cNvSpPr/>
          <p:nvPr userDrawn="1"/>
        </p:nvSpPr>
        <p:spPr>
          <a:xfrm>
            <a:off x="2156460" y="2987176"/>
            <a:ext cx="2443026" cy="560070"/>
          </a:xfrm>
          <a:prstGeom prst="rect">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 helye 2">
            <a:extLst>
              <a:ext uri="{FF2B5EF4-FFF2-40B4-BE49-F238E27FC236}">
                <a16:creationId xmlns:a16="http://schemas.microsoft.com/office/drawing/2014/main" id="{F784D0D6-82CF-4301-BBB9-B935B5956139}"/>
              </a:ext>
            </a:extLst>
          </p:cNvPr>
          <p:cNvSpPr>
            <a:spLocks noGrp="1"/>
          </p:cNvSpPr>
          <p:nvPr>
            <p:ph type="body" idx="13"/>
          </p:nvPr>
        </p:nvSpPr>
        <p:spPr>
          <a:xfrm>
            <a:off x="4264238" y="2958148"/>
            <a:ext cx="3655561" cy="618125"/>
          </a:xfrm>
          <a:prstGeom prst="rect">
            <a:avLst/>
          </a:prstGeom>
        </p:spPr>
        <p:txBody>
          <a:bodyPr anchor="ctr">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4" name="Szöveg helye 2">
            <a:extLst>
              <a:ext uri="{FF2B5EF4-FFF2-40B4-BE49-F238E27FC236}">
                <a16:creationId xmlns:a16="http://schemas.microsoft.com/office/drawing/2014/main" id="{487D96A3-7EDE-4E9C-8EB7-93D6C268B2F2}"/>
              </a:ext>
            </a:extLst>
          </p:cNvPr>
          <p:cNvSpPr>
            <a:spLocks noGrp="1"/>
          </p:cNvSpPr>
          <p:nvPr>
            <p:ph type="body" idx="14"/>
          </p:nvPr>
        </p:nvSpPr>
        <p:spPr>
          <a:xfrm>
            <a:off x="7115695" y="2958148"/>
            <a:ext cx="3655561" cy="618125"/>
          </a:xfrm>
          <a:prstGeom prst="rect">
            <a:avLst/>
          </a:prstGeom>
        </p:spPr>
        <p:txBody>
          <a:bodyPr anchor="ctr">
            <a:normAutofit/>
          </a:bodyPr>
          <a:lstStyle>
            <a:lvl1pPr marL="0" indent="0" algn="ctr">
              <a:buNone/>
              <a:defRPr sz="18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5" name="Szöveg helye 2">
            <a:extLst>
              <a:ext uri="{FF2B5EF4-FFF2-40B4-BE49-F238E27FC236}">
                <a16:creationId xmlns:a16="http://schemas.microsoft.com/office/drawing/2014/main" id="{46B8A22F-3679-40FA-B5CE-E3F79EB1D804}"/>
              </a:ext>
            </a:extLst>
          </p:cNvPr>
          <p:cNvSpPr>
            <a:spLocks noGrp="1"/>
          </p:cNvSpPr>
          <p:nvPr>
            <p:ph type="body" idx="15"/>
          </p:nvPr>
        </p:nvSpPr>
        <p:spPr>
          <a:xfrm>
            <a:off x="1466686" y="2958147"/>
            <a:ext cx="3655561" cy="618125"/>
          </a:xfrm>
          <a:prstGeom prst="rect">
            <a:avLst/>
          </a:prstGeom>
        </p:spPr>
        <p:txBody>
          <a:bodyPr anchor="ctr">
            <a:normAutofit/>
          </a:bodyPr>
          <a:lstStyle>
            <a:lvl1pPr marL="0" indent="0" algn="ctr">
              <a:buNone/>
              <a:defRPr sz="18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cxnSp>
        <p:nvCxnSpPr>
          <p:cNvPr id="16" name="Egyenes összekötő 15">
            <a:extLst>
              <a:ext uri="{FF2B5EF4-FFF2-40B4-BE49-F238E27FC236}">
                <a16:creationId xmlns:a16="http://schemas.microsoft.com/office/drawing/2014/main" id="{70324B96-B8C5-4D05-BB08-DCAF5868940E}"/>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7" name="Cím 1">
            <a:extLst>
              <a:ext uri="{FF2B5EF4-FFF2-40B4-BE49-F238E27FC236}">
                <a16:creationId xmlns:a16="http://schemas.microsoft.com/office/drawing/2014/main" id="{41C79630-5870-4F83-B36F-9A45976C5ECA}"/>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8" name="Háromszög 17">
            <a:extLst>
              <a:ext uri="{FF2B5EF4-FFF2-40B4-BE49-F238E27FC236}">
                <a16:creationId xmlns:a16="http://schemas.microsoft.com/office/drawing/2014/main" id="{D34A2230-57F5-4DDA-8292-29D98F847EB7}"/>
              </a:ext>
            </a:extLst>
          </p:cNvPr>
          <p:cNvSpPr/>
          <p:nvPr userDrawn="1"/>
        </p:nvSpPr>
        <p:spPr>
          <a:xfrm rot="10800000">
            <a:off x="3088158" y="4203055"/>
            <a:ext cx="412616" cy="35570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lumMod val="75000"/>
                  <a:lumOff val="25000"/>
                </a:schemeClr>
              </a:solidFill>
            </a:endParaRPr>
          </a:p>
        </p:txBody>
      </p:sp>
      <p:sp>
        <p:nvSpPr>
          <p:cNvPr id="19" name="Háromszög 18">
            <a:extLst>
              <a:ext uri="{FF2B5EF4-FFF2-40B4-BE49-F238E27FC236}">
                <a16:creationId xmlns:a16="http://schemas.microsoft.com/office/drawing/2014/main" id="{C31DB8CB-553D-4CB9-8946-7D9D131AC8A0}"/>
              </a:ext>
            </a:extLst>
          </p:cNvPr>
          <p:cNvSpPr/>
          <p:nvPr userDrawn="1"/>
        </p:nvSpPr>
        <p:spPr>
          <a:xfrm rot="10800000">
            <a:off x="8737167" y="4203054"/>
            <a:ext cx="412616" cy="35570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Szöveg helye 2">
            <a:extLst>
              <a:ext uri="{FF2B5EF4-FFF2-40B4-BE49-F238E27FC236}">
                <a16:creationId xmlns:a16="http://schemas.microsoft.com/office/drawing/2014/main" id="{0CB4008E-7562-41C7-8131-9F0ACE8A6773}"/>
              </a:ext>
            </a:extLst>
          </p:cNvPr>
          <p:cNvSpPr>
            <a:spLocks noGrp="1"/>
          </p:cNvSpPr>
          <p:nvPr>
            <p:ph type="body" idx="16"/>
          </p:nvPr>
        </p:nvSpPr>
        <p:spPr>
          <a:xfrm>
            <a:off x="7115695" y="4830721"/>
            <a:ext cx="3655561" cy="618125"/>
          </a:xfrm>
          <a:prstGeom prst="rect">
            <a:avLst/>
          </a:prstGeom>
        </p:spPr>
        <p:txBody>
          <a:bodyPr anchor="ctr">
            <a:normAutofit/>
          </a:bodyPr>
          <a:lstStyle>
            <a:lvl1pPr marL="0" indent="0" algn="ctr">
              <a:buNone/>
              <a:defRPr sz="16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1" name="Szöveg helye 2">
            <a:extLst>
              <a:ext uri="{FF2B5EF4-FFF2-40B4-BE49-F238E27FC236}">
                <a16:creationId xmlns:a16="http://schemas.microsoft.com/office/drawing/2014/main" id="{8D979A95-A314-4366-BD22-90E7959DBAF1}"/>
              </a:ext>
            </a:extLst>
          </p:cNvPr>
          <p:cNvSpPr>
            <a:spLocks noGrp="1"/>
          </p:cNvSpPr>
          <p:nvPr>
            <p:ph type="body" idx="17"/>
          </p:nvPr>
        </p:nvSpPr>
        <p:spPr>
          <a:xfrm>
            <a:off x="1466686" y="4830721"/>
            <a:ext cx="3655561" cy="618125"/>
          </a:xfrm>
          <a:prstGeom prst="rect">
            <a:avLst/>
          </a:prstGeom>
        </p:spPr>
        <p:txBody>
          <a:bodyPr anchor="ctr">
            <a:normAutofit/>
          </a:bodyPr>
          <a:lstStyle>
            <a:lvl1pPr marL="0" indent="0" algn="ctr">
              <a:buNone/>
              <a:defRPr sz="16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Tree>
    <p:extLst>
      <p:ext uri="{BB962C8B-B14F-4D97-AF65-F5344CB8AC3E}">
        <p14:creationId xmlns:p14="http://schemas.microsoft.com/office/powerpoint/2010/main" val="36286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2" presetClass="entr" presetSubtype="1"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750" fill="hold"/>
                                        <p:tgtEl>
                                          <p:spTgt spid="18"/>
                                        </p:tgtEl>
                                        <p:attrNameLst>
                                          <p:attrName>ppt_x</p:attrName>
                                        </p:attrNameLst>
                                      </p:cBhvr>
                                      <p:tavLst>
                                        <p:tav tm="0">
                                          <p:val>
                                            <p:strVal val="#ppt_x"/>
                                          </p:val>
                                        </p:tav>
                                        <p:tav tm="100000">
                                          <p:val>
                                            <p:strVal val="#ppt_x"/>
                                          </p:val>
                                        </p:tav>
                                      </p:tavLst>
                                    </p:anim>
                                    <p:anim calcmode="lin" valueType="num">
                                      <p:cBhvr additive="base">
                                        <p:cTn id="14" dur="750" fill="hold"/>
                                        <p:tgtEl>
                                          <p:spTgt spid="1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10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50" fill="hold"/>
                                        <p:tgtEl>
                                          <p:spTgt spid="19"/>
                                        </p:tgtEl>
                                        <p:attrNameLst>
                                          <p:attrName>ppt_x</p:attrName>
                                        </p:attrNameLst>
                                      </p:cBhvr>
                                      <p:tavLst>
                                        <p:tav tm="0">
                                          <p:val>
                                            <p:strVal val="#ppt_x"/>
                                          </p:val>
                                        </p:tav>
                                        <p:tav tm="100000">
                                          <p:val>
                                            <p:strVal val="#ppt_x"/>
                                          </p:val>
                                        </p:tav>
                                      </p:tavLst>
                                    </p:anim>
                                    <p:anim calcmode="lin" valueType="num">
                                      <p:cBhvr additive="base">
                                        <p:cTn id="18"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build="p">
        <p:tmplLst>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750"/>
                        <p:tgtEl>
                          <p:spTgt spid="10"/>
                        </p:tgtEl>
                      </p:cBhvr>
                    </p:animEffect>
                  </p:childTnLst>
                </p:cTn>
              </p:par>
            </p:tnLst>
          </p:tmpl>
        </p:tmplLst>
      </p:bldP>
      <p:bldP spid="18" grpId="0" animBg="1"/>
      <p:bldP spid="1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lyamatábra">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033BA8E8-C364-4445-9201-2019EC754F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9" name="Egyenes összekötő 8">
            <a:extLst>
              <a:ext uri="{FF2B5EF4-FFF2-40B4-BE49-F238E27FC236}">
                <a16:creationId xmlns:a16="http://schemas.microsoft.com/office/drawing/2014/main" id="{808BC4B0-D703-4DA7-80A8-F047D045385A}"/>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0" name="Cím 1">
            <a:extLst>
              <a:ext uri="{FF2B5EF4-FFF2-40B4-BE49-F238E27FC236}">
                <a16:creationId xmlns:a16="http://schemas.microsoft.com/office/drawing/2014/main" id="{6AA3CBCA-403F-4F60-8E50-4D6C72E47476}"/>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6" name="Nyíl: ötszög 15">
            <a:extLst>
              <a:ext uri="{FF2B5EF4-FFF2-40B4-BE49-F238E27FC236}">
                <a16:creationId xmlns:a16="http://schemas.microsoft.com/office/drawing/2014/main" id="{3A8C01B2-6A21-4537-8B53-562936A3FA4F}"/>
              </a:ext>
            </a:extLst>
          </p:cNvPr>
          <p:cNvSpPr/>
          <p:nvPr userDrawn="1"/>
        </p:nvSpPr>
        <p:spPr>
          <a:xfrm>
            <a:off x="7931770" y="2531004"/>
            <a:ext cx="2750704" cy="1216119"/>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hu-HU" dirty="0"/>
          </a:p>
        </p:txBody>
      </p:sp>
      <p:sp>
        <p:nvSpPr>
          <p:cNvPr id="17" name="Nyíl: ötszög 16">
            <a:extLst>
              <a:ext uri="{FF2B5EF4-FFF2-40B4-BE49-F238E27FC236}">
                <a16:creationId xmlns:a16="http://schemas.microsoft.com/office/drawing/2014/main" id="{2741D324-0F17-4402-BD82-B4F0B767380E}"/>
              </a:ext>
            </a:extLst>
          </p:cNvPr>
          <p:cNvSpPr/>
          <p:nvPr userDrawn="1"/>
        </p:nvSpPr>
        <p:spPr>
          <a:xfrm>
            <a:off x="4721658" y="2550910"/>
            <a:ext cx="2748683" cy="1176309"/>
          </a:xfrm>
          <a:prstGeom prst="homePlate">
            <a:avLst>
              <a:gd name="adj" fmla="val 16167"/>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Nyíl: ötszög 17">
            <a:extLst>
              <a:ext uri="{FF2B5EF4-FFF2-40B4-BE49-F238E27FC236}">
                <a16:creationId xmlns:a16="http://schemas.microsoft.com/office/drawing/2014/main" id="{20C3FB80-CE57-4E41-8FA6-55826A6E8C01}"/>
              </a:ext>
            </a:extLst>
          </p:cNvPr>
          <p:cNvSpPr/>
          <p:nvPr userDrawn="1"/>
        </p:nvSpPr>
        <p:spPr>
          <a:xfrm>
            <a:off x="1511546" y="2550910"/>
            <a:ext cx="2748683" cy="1176309"/>
          </a:xfrm>
          <a:prstGeom prst="homePlate">
            <a:avLst>
              <a:gd name="adj" fmla="val 16167"/>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Háromszög 18">
            <a:extLst>
              <a:ext uri="{FF2B5EF4-FFF2-40B4-BE49-F238E27FC236}">
                <a16:creationId xmlns:a16="http://schemas.microsoft.com/office/drawing/2014/main" id="{E6323F50-C4C9-4B06-BC36-0FE5ED038049}"/>
              </a:ext>
            </a:extLst>
          </p:cNvPr>
          <p:cNvSpPr/>
          <p:nvPr userDrawn="1"/>
        </p:nvSpPr>
        <p:spPr>
          <a:xfrm rot="10800000">
            <a:off x="9124040" y="4001240"/>
            <a:ext cx="412616" cy="35570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4" name="Szöveg helye 2">
            <a:extLst>
              <a:ext uri="{FF2B5EF4-FFF2-40B4-BE49-F238E27FC236}">
                <a16:creationId xmlns:a16="http://schemas.microsoft.com/office/drawing/2014/main" id="{327482F2-89C2-4660-B93A-8FABBBA7CC42}"/>
              </a:ext>
            </a:extLst>
          </p:cNvPr>
          <p:cNvSpPr>
            <a:spLocks noGrp="1"/>
          </p:cNvSpPr>
          <p:nvPr>
            <p:ph type="body" idx="15"/>
          </p:nvPr>
        </p:nvSpPr>
        <p:spPr>
          <a:xfrm>
            <a:off x="1507504" y="2529308"/>
            <a:ext cx="2752725" cy="1215149"/>
          </a:xfrm>
          <a:prstGeom prst="rect">
            <a:avLst/>
          </a:prstGeom>
        </p:spPr>
        <p:txBody>
          <a:bodyPr anchor="ctr">
            <a:normAutofit/>
          </a:bodyPr>
          <a:lstStyle>
            <a:lvl1pPr marL="0" indent="0" algn="ctr">
              <a:buNone/>
              <a:defRPr sz="18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5" name="Szöveg helye 2">
            <a:extLst>
              <a:ext uri="{FF2B5EF4-FFF2-40B4-BE49-F238E27FC236}">
                <a16:creationId xmlns:a16="http://schemas.microsoft.com/office/drawing/2014/main" id="{A5438EF1-2AEA-457D-9F6B-96D02300A061}"/>
              </a:ext>
            </a:extLst>
          </p:cNvPr>
          <p:cNvSpPr>
            <a:spLocks noGrp="1"/>
          </p:cNvSpPr>
          <p:nvPr>
            <p:ph type="body" idx="16"/>
          </p:nvPr>
        </p:nvSpPr>
        <p:spPr>
          <a:xfrm>
            <a:off x="4719637" y="2528339"/>
            <a:ext cx="2752725" cy="1215149"/>
          </a:xfrm>
          <a:prstGeom prst="rect">
            <a:avLst/>
          </a:prstGeom>
        </p:spPr>
        <p:txBody>
          <a:bodyPr anchor="ctr">
            <a:normAutofit/>
          </a:bodyPr>
          <a:lstStyle>
            <a:lvl1pPr marL="0" indent="0" algn="ctr">
              <a:buNone/>
              <a:defRPr sz="18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6" name="Szöveg helye 2">
            <a:extLst>
              <a:ext uri="{FF2B5EF4-FFF2-40B4-BE49-F238E27FC236}">
                <a16:creationId xmlns:a16="http://schemas.microsoft.com/office/drawing/2014/main" id="{3C4CA9CD-CFED-4DB3-ADFF-DEA23C8544A2}"/>
              </a:ext>
            </a:extLst>
          </p:cNvPr>
          <p:cNvSpPr>
            <a:spLocks noGrp="1"/>
          </p:cNvSpPr>
          <p:nvPr>
            <p:ph type="body" idx="17"/>
          </p:nvPr>
        </p:nvSpPr>
        <p:spPr>
          <a:xfrm>
            <a:off x="7929749" y="2528339"/>
            <a:ext cx="2752725" cy="1215149"/>
          </a:xfrm>
          <a:prstGeom prst="rect">
            <a:avLst/>
          </a:prstGeom>
        </p:spPr>
        <p:txBody>
          <a:bodyPr anchor="ctr">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7" name="Szöveg helye 2">
            <a:extLst>
              <a:ext uri="{FF2B5EF4-FFF2-40B4-BE49-F238E27FC236}">
                <a16:creationId xmlns:a16="http://schemas.microsoft.com/office/drawing/2014/main" id="{06281B5B-706F-45F6-9B5D-F4805645DF09}"/>
              </a:ext>
            </a:extLst>
          </p:cNvPr>
          <p:cNvSpPr>
            <a:spLocks noGrp="1"/>
          </p:cNvSpPr>
          <p:nvPr>
            <p:ph type="body" idx="18"/>
          </p:nvPr>
        </p:nvSpPr>
        <p:spPr>
          <a:xfrm>
            <a:off x="7353141" y="4453250"/>
            <a:ext cx="3954414" cy="1215149"/>
          </a:xfrm>
          <a:prstGeom prst="rect">
            <a:avLst/>
          </a:prstGeom>
        </p:spPr>
        <p:txBody>
          <a:bodyPr anchor="t">
            <a:normAutofit/>
          </a:bodyPr>
          <a:lstStyle>
            <a:lvl1pPr marL="0" indent="0" algn="ctr">
              <a:buNone/>
              <a:defRPr sz="18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9" name="Cím 1">
            <a:extLst>
              <a:ext uri="{FF2B5EF4-FFF2-40B4-BE49-F238E27FC236}">
                <a16:creationId xmlns:a16="http://schemas.microsoft.com/office/drawing/2014/main" id="{5D53C94D-8D33-47B1-9AD6-909D19BB7378}"/>
              </a:ext>
            </a:extLst>
          </p:cNvPr>
          <p:cNvSpPr>
            <a:spLocks noGrp="1"/>
          </p:cNvSpPr>
          <p:nvPr>
            <p:ph type="title" hasCustomPrompt="1"/>
          </p:nvPr>
        </p:nvSpPr>
        <p:spPr>
          <a:xfrm>
            <a:off x="1165458" y="1151824"/>
            <a:ext cx="9563467" cy="449029"/>
          </a:xfrm>
          <a:prstGeom prst="rect">
            <a:avLst/>
          </a:prstGeom>
        </p:spPr>
        <p:txBody>
          <a:bodyPr>
            <a:normAutofit/>
          </a:bodyPr>
          <a:lstStyle>
            <a:lvl1pPr algn="l">
              <a:defRPr sz="2400" b="1">
                <a:solidFill>
                  <a:srgbClr val="CD1533"/>
                </a:solidFill>
              </a:defRPr>
            </a:lvl1pPr>
          </a:lstStyle>
          <a:p>
            <a:r>
              <a:rPr lang="hu-HU" dirty="0"/>
              <a:t>mintacím szerkesztése</a:t>
            </a:r>
          </a:p>
        </p:txBody>
      </p:sp>
      <p:grpSp>
        <p:nvGrpSpPr>
          <p:cNvPr id="14" name="Csoportba foglalás 13">
            <a:extLst>
              <a:ext uri="{FF2B5EF4-FFF2-40B4-BE49-F238E27FC236}">
                <a16:creationId xmlns:a16="http://schemas.microsoft.com/office/drawing/2014/main" id="{9E319F26-24B0-4E22-AB9D-C969D14C012B}"/>
              </a:ext>
            </a:extLst>
          </p:cNvPr>
          <p:cNvGrpSpPr/>
          <p:nvPr userDrawn="1"/>
        </p:nvGrpSpPr>
        <p:grpSpPr>
          <a:xfrm rot="5400000">
            <a:off x="9158899" y="4975589"/>
            <a:ext cx="342898" cy="170471"/>
            <a:chOff x="3138326" y="5041939"/>
            <a:chExt cx="342898" cy="170471"/>
          </a:xfrm>
        </p:grpSpPr>
        <p:sp>
          <p:nvSpPr>
            <p:cNvPr id="15" name="Háromszög 14">
              <a:extLst>
                <a:ext uri="{FF2B5EF4-FFF2-40B4-BE49-F238E27FC236}">
                  <a16:creationId xmlns:a16="http://schemas.microsoft.com/office/drawing/2014/main" id="{59ED251C-1D22-4D3F-9B13-160457154C19}"/>
                </a:ext>
              </a:extLst>
            </p:cNvPr>
            <p:cNvSpPr/>
            <p:nvPr/>
          </p:nvSpPr>
          <p:spPr>
            <a:xfrm rot="16200000">
              <a:off x="3126570" y="5053695"/>
              <a:ext cx="170470" cy="146957"/>
            </a:xfrm>
            <a:prstGeom prst="triangle">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Háromszög 19">
              <a:extLst>
                <a:ext uri="{FF2B5EF4-FFF2-40B4-BE49-F238E27FC236}">
                  <a16:creationId xmlns:a16="http://schemas.microsoft.com/office/drawing/2014/main" id="{1AE55D4E-E62A-4BB9-9C91-61B8E9BB3690}"/>
                </a:ext>
              </a:extLst>
            </p:cNvPr>
            <p:cNvSpPr/>
            <p:nvPr/>
          </p:nvSpPr>
          <p:spPr>
            <a:xfrm rot="5400000">
              <a:off x="3322511" y="5053696"/>
              <a:ext cx="170470" cy="146957"/>
            </a:xfrm>
            <a:prstGeom prst="triangle">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p14="http://schemas.microsoft.com/office/powerpoint/2010/main" val="194237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20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24">
                                            <p:txEl>
                                              <p:pRg st="0" end="0"/>
                                            </p:txEl>
                                          </p:spTgt>
                                        </p:tgtEl>
                                        <p:attrNameLst>
                                          <p:attrName>style.visibility</p:attrName>
                                        </p:attrNameLst>
                                      </p:cBhvr>
                                      <p:to>
                                        <p:strVal val="visible"/>
                                      </p:to>
                                    </p:set>
                                    <p:anim calcmode="lin" valueType="num">
                                      <p:cBhvr additive="base">
                                        <p:cTn id="23"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2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750"/>
                                  </p:stCondLst>
                                  <p:childTnLst>
                                    <p:set>
                                      <p:cBhvr>
                                        <p:cTn id="26" dur="1" fill="hold">
                                          <p:stCondLst>
                                            <p:cond delay="0"/>
                                          </p:stCondLst>
                                        </p:cTn>
                                        <p:tgtEl>
                                          <p:spTgt spid="25">
                                            <p:txEl>
                                              <p:pRg st="0" end="0"/>
                                            </p:txEl>
                                          </p:spTgt>
                                        </p:tgtEl>
                                        <p:attrNameLst>
                                          <p:attrName>style.visibility</p:attrName>
                                        </p:attrNameLst>
                                      </p:cBhvr>
                                      <p:to>
                                        <p:strVal val="visible"/>
                                      </p:to>
                                    </p:set>
                                    <p:anim calcmode="lin" valueType="num">
                                      <p:cBhvr additive="base">
                                        <p:cTn id="27"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25">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50"/>
                                  </p:stCondLst>
                                  <p:childTnLst>
                                    <p:set>
                                      <p:cBhvr>
                                        <p:cTn id="30" dur="1" fill="hold">
                                          <p:stCondLst>
                                            <p:cond delay="0"/>
                                          </p:stCondLst>
                                        </p:cTn>
                                        <p:tgtEl>
                                          <p:spTgt spid="26">
                                            <p:txEl>
                                              <p:pRg st="0" end="0"/>
                                            </p:txEl>
                                          </p:spTgt>
                                        </p:tgtEl>
                                        <p:attrNameLst>
                                          <p:attrName>style.visibility</p:attrName>
                                        </p:attrNameLst>
                                      </p:cBhvr>
                                      <p:to>
                                        <p:strVal val="visible"/>
                                      </p:to>
                                    </p:set>
                                    <p:anim calcmode="lin" valueType="num">
                                      <p:cBhvr additive="base">
                                        <p:cTn id="31" dur="75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26">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1" fill="hold" grpId="0" nodeType="withEffect">
                                  <p:stCondLst>
                                    <p:cond delay="200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27">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50" fill="hold"/>
                                        <p:tgtEl>
                                          <p:spTgt spid="14"/>
                                        </p:tgtEl>
                                        <p:attrNameLst>
                                          <p:attrName>ppt_x</p:attrName>
                                        </p:attrNameLst>
                                      </p:cBhvr>
                                      <p:tavLst>
                                        <p:tav tm="0">
                                          <p:val>
                                            <p:strVal val="#ppt_x"/>
                                          </p:val>
                                        </p:tav>
                                        <p:tav tm="100000">
                                          <p:val>
                                            <p:strVal val="#ppt_x"/>
                                          </p:val>
                                        </p:tav>
                                      </p:tavLst>
                                    </p:anim>
                                    <p:anim calcmode="lin" valueType="num">
                                      <p:cBhvr additive="base">
                                        <p:cTn id="40" dur="7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4" grpId="0" build="p">
        <p:tmplLst>
          <p:tmpl lvl="1">
            <p:tnLst>
              <p:par>
                <p:cTn presetID="2" presetClass="entr" presetSubtype="8"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fill="hold" nodeType="withEffect">
                  <p:stCondLst>
                    <p:cond delay="7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8" fill="hold" nodeType="withEffect">
                  <p:stCondLst>
                    <p:cond delay="1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0-#ppt_w/2"/>
                          </p:val>
                        </p:tav>
                        <p:tav tm="100000">
                          <p:val>
                            <p:strVal val="#ppt_x"/>
                          </p:val>
                        </p:tav>
                      </p:tavLst>
                    </p:anim>
                    <p:anim calcmode="lin" valueType="num">
                      <p:cBhvr additive="base">
                        <p:cTn dur="75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1" fill="hold" nodeType="withEffect">
                  <p:stCondLst>
                    <p:cond delay="2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lyamatábra_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hasCustomPrompt="1"/>
          </p:nvPr>
        </p:nvSpPr>
        <p:spPr>
          <a:xfrm>
            <a:off x="1165457" y="1817828"/>
            <a:ext cx="10515600" cy="327259"/>
          </a:xfrm>
          <a:prstGeom prst="rect">
            <a:avLst/>
          </a:prstGeom>
        </p:spPr>
        <p:txBody>
          <a:bodyPr anchor="b">
            <a:noAutofit/>
          </a:bodyPr>
          <a:lstStyle>
            <a:lvl1pPr marL="0" indent="0" algn="ctr">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4" name="Nyíl: ötszög 13">
            <a:extLst>
              <a:ext uri="{FF2B5EF4-FFF2-40B4-BE49-F238E27FC236}">
                <a16:creationId xmlns:a16="http://schemas.microsoft.com/office/drawing/2014/main" id="{5B15E7EB-2988-4995-91BC-6B60B85760F1}"/>
              </a:ext>
            </a:extLst>
          </p:cNvPr>
          <p:cNvSpPr/>
          <p:nvPr userDrawn="1"/>
        </p:nvSpPr>
        <p:spPr>
          <a:xfrm>
            <a:off x="2432957" y="2808514"/>
            <a:ext cx="3268211" cy="1183822"/>
          </a:xfrm>
          <a:prstGeom prst="homePlate">
            <a:avLst>
              <a:gd name="adj" fmla="val 27966"/>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 helye 2">
            <a:extLst>
              <a:ext uri="{FF2B5EF4-FFF2-40B4-BE49-F238E27FC236}">
                <a16:creationId xmlns:a16="http://schemas.microsoft.com/office/drawing/2014/main" id="{C5270780-27F8-4DAD-88E7-F83CF8102D15}"/>
              </a:ext>
            </a:extLst>
          </p:cNvPr>
          <p:cNvSpPr>
            <a:spLocks noGrp="1"/>
          </p:cNvSpPr>
          <p:nvPr>
            <p:ph type="body" idx="10" hasCustomPrompt="1"/>
          </p:nvPr>
        </p:nvSpPr>
        <p:spPr>
          <a:xfrm>
            <a:off x="2555421" y="2808514"/>
            <a:ext cx="2947308" cy="1183822"/>
          </a:xfrm>
          <a:prstGeom prst="rect">
            <a:avLst/>
          </a:prstGeom>
        </p:spPr>
        <p:txBody>
          <a:bodyPr anchor="ctr">
            <a:noAutofit/>
          </a:bodyPr>
          <a:lstStyle>
            <a:lvl1pPr marL="0" indent="0" algn="l">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16" name="Nyíl: ötszög 15">
            <a:extLst>
              <a:ext uri="{FF2B5EF4-FFF2-40B4-BE49-F238E27FC236}">
                <a16:creationId xmlns:a16="http://schemas.microsoft.com/office/drawing/2014/main" id="{3D69A63C-D574-40B5-AC12-F7AEDAC4A16F}"/>
              </a:ext>
            </a:extLst>
          </p:cNvPr>
          <p:cNvSpPr/>
          <p:nvPr userDrawn="1"/>
        </p:nvSpPr>
        <p:spPr>
          <a:xfrm>
            <a:off x="6487885" y="2808514"/>
            <a:ext cx="3268211" cy="1183822"/>
          </a:xfrm>
          <a:prstGeom prst="homePlate">
            <a:avLst>
              <a:gd name="adj" fmla="val 27966"/>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 helye 2">
            <a:extLst>
              <a:ext uri="{FF2B5EF4-FFF2-40B4-BE49-F238E27FC236}">
                <a16:creationId xmlns:a16="http://schemas.microsoft.com/office/drawing/2014/main" id="{E05F1EF2-7568-49C1-B50C-FD0B16B78272}"/>
              </a:ext>
            </a:extLst>
          </p:cNvPr>
          <p:cNvSpPr>
            <a:spLocks noGrp="1"/>
          </p:cNvSpPr>
          <p:nvPr>
            <p:ph type="body" idx="11" hasCustomPrompt="1"/>
          </p:nvPr>
        </p:nvSpPr>
        <p:spPr>
          <a:xfrm>
            <a:off x="6629399" y="2808514"/>
            <a:ext cx="2928257" cy="1183822"/>
          </a:xfrm>
          <a:prstGeom prst="rect">
            <a:avLst/>
          </a:prstGeom>
        </p:spPr>
        <p:txBody>
          <a:bodyPr anchor="ctr">
            <a:noAutofit/>
          </a:bodyPr>
          <a:lstStyle>
            <a:lvl1pPr marL="0" indent="0" algn="l">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295441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750" fill="hold"/>
                                        <p:tgtEl>
                                          <p:spTgt spid="14"/>
                                        </p:tgtEl>
                                        <p:attrNameLst>
                                          <p:attrName>ppt_x</p:attrName>
                                        </p:attrNameLst>
                                      </p:cBhvr>
                                      <p:tavLst>
                                        <p:tav tm="0">
                                          <p:val>
                                            <p:strVal val="0-#ppt_w/2"/>
                                          </p:val>
                                        </p:tav>
                                        <p:tav tm="100000">
                                          <p:val>
                                            <p:strVal val="#ppt_x"/>
                                          </p:val>
                                        </p:tav>
                                      </p:tavLst>
                                    </p:anim>
                                    <p:anim calcmode="lin" valueType="num">
                                      <p:cBhvr additive="base">
                                        <p:cTn id="14" dur="75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1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0-#ppt_w/2"/>
                                          </p:val>
                                        </p:tav>
                                        <p:tav tm="100000">
                                          <p:val>
                                            <p:strVal val="#ppt_x"/>
                                          </p:val>
                                        </p:tav>
                                      </p:tavLst>
                                    </p:anim>
                                    <p:anim calcmode="lin" valueType="num">
                                      <p:cBhvr additive="base">
                                        <p:cTn id="22" dur="75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14" grpId="0" animBg="1"/>
      <p:bldP spid="15" grpId="0" build="p">
        <p:tmplLst>
          <p:tmpl lvl="1">
            <p:tnLst>
              <p:par>
                <p:cTn presetID="2" presetClass="entr" presetSubtype="8"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build="p">
        <p:tmplLst>
          <p:tmpl lvl="1">
            <p:tnLst>
              <p:par>
                <p:cTn presetID="2" presetClass="entr" presetSubtype="8"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lyamatábra_3">
    <p:spTree>
      <p:nvGrpSpPr>
        <p:cNvPr id="1" name=""/>
        <p:cNvGrpSpPr/>
        <p:nvPr/>
      </p:nvGrpSpPr>
      <p:grpSpPr>
        <a:xfrm>
          <a:off x="0" y="0"/>
          <a:ext cx="0" cy="0"/>
          <a:chOff x="0" y="0"/>
          <a:chExt cx="0" cy="0"/>
        </a:xfrm>
      </p:grpSpPr>
      <p:sp>
        <p:nvSpPr>
          <p:cNvPr id="15" name="Nyíl: ötszög 14">
            <a:extLst>
              <a:ext uri="{FF2B5EF4-FFF2-40B4-BE49-F238E27FC236}">
                <a16:creationId xmlns:a16="http://schemas.microsoft.com/office/drawing/2014/main" id="{B33D6B4E-F570-47C2-958C-745DC3D391EB}"/>
              </a:ext>
            </a:extLst>
          </p:cNvPr>
          <p:cNvSpPr/>
          <p:nvPr userDrawn="1"/>
        </p:nvSpPr>
        <p:spPr>
          <a:xfrm>
            <a:off x="1165457" y="3056078"/>
            <a:ext cx="4535712" cy="470893"/>
          </a:xfrm>
          <a:prstGeom prst="homePlate">
            <a:avLst>
              <a:gd name="adj" fmla="val 27966"/>
            </a:avLst>
          </a:prstGeom>
          <a:solidFill>
            <a:srgbClr val="CD1533"/>
          </a:solidFill>
          <a:ln>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hasCustomPrompt="1"/>
          </p:nvPr>
        </p:nvSpPr>
        <p:spPr>
          <a:xfrm>
            <a:off x="1165457" y="1817828"/>
            <a:ext cx="10515600" cy="327259"/>
          </a:xfrm>
          <a:prstGeom prst="rect">
            <a:avLst/>
          </a:prstGeom>
        </p:spPr>
        <p:txBody>
          <a:bodyPr anchor="b">
            <a:noAutofit/>
          </a:bodyPr>
          <a:lstStyle>
            <a:lvl1pPr marL="0" indent="0" algn="ctr">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3" name="Szöveg helye 2">
            <a:extLst>
              <a:ext uri="{FF2B5EF4-FFF2-40B4-BE49-F238E27FC236}">
                <a16:creationId xmlns:a16="http://schemas.microsoft.com/office/drawing/2014/main" id="{424831B7-4C41-40E0-9785-8562DE03E5AE}"/>
              </a:ext>
            </a:extLst>
          </p:cNvPr>
          <p:cNvSpPr>
            <a:spLocks noGrp="1"/>
          </p:cNvSpPr>
          <p:nvPr>
            <p:ph type="body" idx="10" hasCustomPrompt="1"/>
          </p:nvPr>
        </p:nvSpPr>
        <p:spPr>
          <a:xfrm>
            <a:off x="1165457" y="3056078"/>
            <a:ext cx="4655679" cy="470893"/>
          </a:xfrm>
          <a:prstGeom prst="rect">
            <a:avLst/>
          </a:prstGeom>
        </p:spPr>
        <p:txBody>
          <a:bodyPr anchor="ctr">
            <a:noAutofit/>
          </a:bodyPr>
          <a:lstStyle>
            <a:lvl1pPr marL="0" indent="0" algn="l">
              <a:buNone/>
              <a:defRPr sz="18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16" name="Nyíl: ötszög 15">
            <a:extLst>
              <a:ext uri="{FF2B5EF4-FFF2-40B4-BE49-F238E27FC236}">
                <a16:creationId xmlns:a16="http://schemas.microsoft.com/office/drawing/2014/main" id="{1DB4BE99-41C3-4E9B-86D4-AA2637AD0838}"/>
              </a:ext>
            </a:extLst>
          </p:cNvPr>
          <p:cNvSpPr/>
          <p:nvPr userDrawn="1"/>
        </p:nvSpPr>
        <p:spPr>
          <a:xfrm>
            <a:off x="1165457" y="4044800"/>
            <a:ext cx="4535712" cy="470893"/>
          </a:xfrm>
          <a:prstGeom prst="homePlate">
            <a:avLst>
              <a:gd name="adj" fmla="val 27966"/>
            </a:avLst>
          </a:prstGeom>
          <a:solidFill>
            <a:srgbClr val="CD1533"/>
          </a:solidFill>
          <a:ln>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 helye 2">
            <a:extLst>
              <a:ext uri="{FF2B5EF4-FFF2-40B4-BE49-F238E27FC236}">
                <a16:creationId xmlns:a16="http://schemas.microsoft.com/office/drawing/2014/main" id="{51A02523-E507-4BEF-83BB-1A9D8B78CB1C}"/>
              </a:ext>
            </a:extLst>
          </p:cNvPr>
          <p:cNvSpPr>
            <a:spLocks noGrp="1"/>
          </p:cNvSpPr>
          <p:nvPr>
            <p:ph type="body" idx="11" hasCustomPrompt="1"/>
          </p:nvPr>
        </p:nvSpPr>
        <p:spPr>
          <a:xfrm>
            <a:off x="1165457" y="4044800"/>
            <a:ext cx="4655679" cy="470893"/>
          </a:xfrm>
          <a:prstGeom prst="rect">
            <a:avLst/>
          </a:prstGeom>
        </p:spPr>
        <p:txBody>
          <a:bodyPr anchor="ctr">
            <a:noAutofit/>
          </a:bodyPr>
          <a:lstStyle>
            <a:lvl1pPr marL="0" indent="0" algn="l">
              <a:buNone/>
              <a:defRPr sz="18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18" name="Szöveg helye 2">
            <a:extLst>
              <a:ext uri="{FF2B5EF4-FFF2-40B4-BE49-F238E27FC236}">
                <a16:creationId xmlns:a16="http://schemas.microsoft.com/office/drawing/2014/main" id="{8B249824-AD7D-4DB3-9FAA-9C283D5FA27B}"/>
              </a:ext>
            </a:extLst>
          </p:cNvPr>
          <p:cNvSpPr>
            <a:spLocks noGrp="1"/>
          </p:cNvSpPr>
          <p:nvPr>
            <p:ph type="body" idx="12" hasCustomPrompt="1"/>
          </p:nvPr>
        </p:nvSpPr>
        <p:spPr>
          <a:xfrm>
            <a:off x="6664555" y="3056078"/>
            <a:ext cx="2610074" cy="1459615"/>
          </a:xfrm>
          <a:prstGeom prst="rect">
            <a:avLst/>
          </a:prstGeom>
          <a:ln w="28575">
            <a:solidFill>
              <a:srgbClr val="CD1533"/>
            </a:solidFill>
          </a:ln>
        </p:spPr>
        <p:txBody>
          <a:bodyPr anchor="ctr">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376373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750" fill="hold"/>
                                        <p:tgtEl>
                                          <p:spTgt spid="18">
                                            <p:bg/>
                                          </p:spTgt>
                                        </p:tgtEl>
                                        <p:attrNameLst>
                                          <p:attrName>ppt_x</p:attrName>
                                        </p:attrNameLst>
                                      </p:cBhvr>
                                      <p:tavLst>
                                        <p:tav tm="0">
                                          <p:val>
                                            <p:strVal val="0-#ppt_w/2"/>
                                          </p:val>
                                        </p:tav>
                                        <p:tav tm="100000">
                                          <p:val>
                                            <p:strVal val="#ppt_x"/>
                                          </p:val>
                                        </p:tav>
                                      </p:tavLst>
                                    </p:anim>
                                    <p:anim calcmode="lin" valueType="num">
                                      <p:cBhvr additive="base">
                                        <p:cTn id="8" dur="750" fill="hold"/>
                                        <p:tgtEl>
                                          <p:spTgt spid="1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tmplLst>
          <p:tmpl>
            <p:tnLst>
              <p:par>
                <p:cTn presetID="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lyamatábra_4">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hasCustomPrompt="1"/>
          </p:nvPr>
        </p:nvSpPr>
        <p:spPr>
          <a:xfrm>
            <a:off x="1165457" y="1817828"/>
            <a:ext cx="10515600" cy="327259"/>
          </a:xfrm>
          <a:prstGeom prst="rect">
            <a:avLst/>
          </a:prstGeom>
        </p:spPr>
        <p:txBody>
          <a:bodyPr anchor="b">
            <a:noAutofit/>
          </a:bodyPr>
          <a:lstStyle>
            <a:lvl1pPr marL="0" indent="0" algn="ctr">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20" name="Nyíl: ötszög 19">
            <a:extLst>
              <a:ext uri="{FF2B5EF4-FFF2-40B4-BE49-F238E27FC236}">
                <a16:creationId xmlns:a16="http://schemas.microsoft.com/office/drawing/2014/main" id="{6AD95058-5701-40F9-AD69-B2E209B7F160}"/>
              </a:ext>
            </a:extLst>
          </p:cNvPr>
          <p:cNvSpPr/>
          <p:nvPr userDrawn="1"/>
        </p:nvSpPr>
        <p:spPr>
          <a:xfrm>
            <a:off x="2432957" y="2808514"/>
            <a:ext cx="3268211" cy="1183822"/>
          </a:xfrm>
          <a:prstGeom prst="homePlate">
            <a:avLst>
              <a:gd name="adj" fmla="val 27966"/>
            </a:avLst>
          </a:prstGeom>
          <a:solidFill>
            <a:srgbClr val="CD1533"/>
          </a:solidFill>
          <a:ln>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 helye 2">
            <a:extLst>
              <a:ext uri="{FF2B5EF4-FFF2-40B4-BE49-F238E27FC236}">
                <a16:creationId xmlns:a16="http://schemas.microsoft.com/office/drawing/2014/main" id="{6C09F407-DB2E-4D05-9229-96F1C69FF3FF}"/>
              </a:ext>
            </a:extLst>
          </p:cNvPr>
          <p:cNvSpPr>
            <a:spLocks noGrp="1"/>
          </p:cNvSpPr>
          <p:nvPr>
            <p:ph type="body" idx="10" hasCustomPrompt="1"/>
          </p:nvPr>
        </p:nvSpPr>
        <p:spPr>
          <a:xfrm>
            <a:off x="2555421" y="2808514"/>
            <a:ext cx="2947308" cy="1183822"/>
          </a:xfrm>
          <a:prstGeom prst="rect">
            <a:avLst/>
          </a:prstGeom>
        </p:spPr>
        <p:txBody>
          <a:bodyPr anchor="ctr">
            <a:noAutofit/>
          </a:bodyPr>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2" name="Nyíl: ötszög 21">
            <a:extLst>
              <a:ext uri="{FF2B5EF4-FFF2-40B4-BE49-F238E27FC236}">
                <a16:creationId xmlns:a16="http://schemas.microsoft.com/office/drawing/2014/main" id="{751499EE-AF11-4316-BC56-96F3159177E3}"/>
              </a:ext>
            </a:extLst>
          </p:cNvPr>
          <p:cNvSpPr/>
          <p:nvPr userDrawn="1"/>
        </p:nvSpPr>
        <p:spPr>
          <a:xfrm>
            <a:off x="6153150" y="2808514"/>
            <a:ext cx="3500989" cy="1183822"/>
          </a:xfrm>
          <a:prstGeom prst="homePlate">
            <a:avLst>
              <a:gd name="adj" fmla="val 0"/>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Szöveg helye 2">
            <a:extLst>
              <a:ext uri="{FF2B5EF4-FFF2-40B4-BE49-F238E27FC236}">
                <a16:creationId xmlns:a16="http://schemas.microsoft.com/office/drawing/2014/main" id="{4A80ED3A-7BDC-49C9-B294-E5DE78D6679F}"/>
              </a:ext>
            </a:extLst>
          </p:cNvPr>
          <p:cNvSpPr>
            <a:spLocks noGrp="1"/>
          </p:cNvSpPr>
          <p:nvPr>
            <p:ph type="body" idx="11" hasCustomPrompt="1"/>
          </p:nvPr>
        </p:nvSpPr>
        <p:spPr>
          <a:xfrm>
            <a:off x="6294664" y="2808514"/>
            <a:ext cx="2928257" cy="1183822"/>
          </a:xfrm>
          <a:prstGeom prst="rect">
            <a:avLst/>
          </a:prstGeom>
        </p:spPr>
        <p:txBody>
          <a:bodyPr anchor="ctr">
            <a:noAutofit/>
          </a:bodyPr>
          <a:lstStyle>
            <a:lvl1pPr marL="0" indent="0" algn="l">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4" name="Nyíl: ötszög 23">
            <a:extLst>
              <a:ext uri="{FF2B5EF4-FFF2-40B4-BE49-F238E27FC236}">
                <a16:creationId xmlns:a16="http://schemas.microsoft.com/office/drawing/2014/main" id="{8A36886B-9492-4FCC-962C-256153320246}"/>
              </a:ext>
            </a:extLst>
          </p:cNvPr>
          <p:cNvSpPr/>
          <p:nvPr userDrawn="1"/>
        </p:nvSpPr>
        <p:spPr>
          <a:xfrm>
            <a:off x="2432957" y="4340678"/>
            <a:ext cx="3268211" cy="1183822"/>
          </a:xfrm>
          <a:prstGeom prst="homePlate">
            <a:avLst>
              <a:gd name="adj" fmla="val 27966"/>
            </a:avLst>
          </a:prstGeom>
          <a:solidFill>
            <a:srgbClr val="CD1533"/>
          </a:solidFill>
          <a:ln>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Szöveg helye 2">
            <a:extLst>
              <a:ext uri="{FF2B5EF4-FFF2-40B4-BE49-F238E27FC236}">
                <a16:creationId xmlns:a16="http://schemas.microsoft.com/office/drawing/2014/main" id="{361241A5-D7D7-435D-877F-C4B0D6DADA8A}"/>
              </a:ext>
            </a:extLst>
          </p:cNvPr>
          <p:cNvSpPr>
            <a:spLocks noGrp="1"/>
          </p:cNvSpPr>
          <p:nvPr>
            <p:ph type="body" idx="12" hasCustomPrompt="1"/>
          </p:nvPr>
        </p:nvSpPr>
        <p:spPr>
          <a:xfrm>
            <a:off x="2555421" y="4340678"/>
            <a:ext cx="2947308" cy="1183822"/>
          </a:xfrm>
          <a:prstGeom prst="rect">
            <a:avLst/>
          </a:prstGeom>
        </p:spPr>
        <p:txBody>
          <a:bodyPr anchor="ctr">
            <a:noAutofit/>
          </a:bodyPr>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6" name="Nyíl: ötszög 25">
            <a:extLst>
              <a:ext uri="{FF2B5EF4-FFF2-40B4-BE49-F238E27FC236}">
                <a16:creationId xmlns:a16="http://schemas.microsoft.com/office/drawing/2014/main" id="{6CB93E75-3FF0-40BF-BBBD-7BD9F61DBB06}"/>
              </a:ext>
            </a:extLst>
          </p:cNvPr>
          <p:cNvSpPr/>
          <p:nvPr userDrawn="1"/>
        </p:nvSpPr>
        <p:spPr>
          <a:xfrm>
            <a:off x="6153150" y="4340678"/>
            <a:ext cx="3500989" cy="1183822"/>
          </a:xfrm>
          <a:prstGeom prst="homePlate">
            <a:avLst>
              <a:gd name="adj" fmla="val 0"/>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Szöveg helye 2">
            <a:extLst>
              <a:ext uri="{FF2B5EF4-FFF2-40B4-BE49-F238E27FC236}">
                <a16:creationId xmlns:a16="http://schemas.microsoft.com/office/drawing/2014/main" id="{109CDD15-CAFD-45A0-9E3C-0AE06AC88274}"/>
              </a:ext>
            </a:extLst>
          </p:cNvPr>
          <p:cNvSpPr>
            <a:spLocks noGrp="1"/>
          </p:cNvSpPr>
          <p:nvPr>
            <p:ph type="body" idx="13" hasCustomPrompt="1"/>
          </p:nvPr>
        </p:nvSpPr>
        <p:spPr>
          <a:xfrm>
            <a:off x="6294664" y="4340678"/>
            <a:ext cx="2928257" cy="1183822"/>
          </a:xfrm>
          <a:prstGeom prst="rect">
            <a:avLst/>
          </a:prstGeom>
        </p:spPr>
        <p:txBody>
          <a:bodyPr anchor="ctr">
            <a:noAutofit/>
          </a:bodyPr>
          <a:lstStyle>
            <a:lvl1pPr marL="0" indent="0" algn="l">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15722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2" presetClass="entr" presetSubtype="8"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750" fill="hold"/>
                                        <p:tgtEl>
                                          <p:spTgt spid="20"/>
                                        </p:tgtEl>
                                        <p:attrNameLst>
                                          <p:attrName>ppt_x</p:attrName>
                                        </p:attrNameLst>
                                      </p:cBhvr>
                                      <p:tavLst>
                                        <p:tav tm="0">
                                          <p:val>
                                            <p:strVal val="0-#ppt_w/2"/>
                                          </p:val>
                                        </p:tav>
                                        <p:tav tm="100000">
                                          <p:val>
                                            <p:strVal val="#ppt_x"/>
                                          </p:val>
                                        </p:tav>
                                      </p:tavLst>
                                    </p:anim>
                                    <p:anim calcmode="lin" valueType="num">
                                      <p:cBhvr additive="base">
                                        <p:cTn id="14" dur="75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21">
                                            <p:txEl>
                                              <p:pRg st="0" end="0"/>
                                            </p:txEl>
                                          </p:spTgt>
                                        </p:tgtEl>
                                        <p:attrNameLst>
                                          <p:attrName>style.visibility</p:attrName>
                                        </p:attrNameLst>
                                      </p:cBhvr>
                                      <p:to>
                                        <p:strVal val="visible"/>
                                      </p:to>
                                    </p:set>
                                    <p:anim calcmode="lin" valueType="num">
                                      <p:cBhvr additive="base">
                                        <p:cTn id="17"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21">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23">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50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750" fill="hold"/>
                                        <p:tgtEl>
                                          <p:spTgt spid="24"/>
                                        </p:tgtEl>
                                        <p:attrNameLst>
                                          <p:attrName>ppt_x</p:attrName>
                                        </p:attrNameLst>
                                      </p:cBhvr>
                                      <p:tavLst>
                                        <p:tav tm="0">
                                          <p:val>
                                            <p:strVal val="0-#ppt_w/2"/>
                                          </p:val>
                                        </p:tav>
                                        <p:tav tm="100000">
                                          <p:val>
                                            <p:strVal val="#ppt_x"/>
                                          </p:val>
                                        </p:tav>
                                      </p:tavLst>
                                    </p:anim>
                                    <p:anim calcmode="lin" valueType="num">
                                      <p:cBhvr additive="base">
                                        <p:cTn id="30" dur="75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25">
                                            <p:txEl>
                                              <p:pRg st="0" end="0"/>
                                            </p:txEl>
                                          </p:spTgt>
                                        </p:tgtEl>
                                        <p:attrNameLst>
                                          <p:attrName>style.visibility</p:attrName>
                                        </p:attrNameLst>
                                      </p:cBhvr>
                                      <p:to>
                                        <p:strVal val="visible"/>
                                      </p:to>
                                    </p:set>
                                    <p:anim calcmode="lin" valueType="num">
                                      <p:cBhvr additive="base">
                                        <p:cTn id="33"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4" dur="750" fill="hold"/>
                                        <p:tgtEl>
                                          <p:spTgt spid="2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750" fill="hold"/>
                                        <p:tgtEl>
                                          <p:spTgt spid="26"/>
                                        </p:tgtEl>
                                        <p:attrNameLst>
                                          <p:attrName>ppt_x</p:attrName>
                                        </p:attrNameLst>
                                      </p:cBhvr>
                                      <p:tavLst>
                                        <p:tav tm="0">
                                          <p:val>
                                            <p:strVal val="0-#ppt_w/2"/>
                                          </p:val>
                                        </p:tav>
                                        <p:tav tm="100000">
                                          <p:val>
                                            <p:strVal val="#ppt_x"/>
                                          </p:val>
                                        </p:tav>
                                      </p:tavLst>
                                    </p:anim>
                                    <p:anim calcmode="lin" valueType="num">
                                      <p:cBhvr additive="base">
                                        <p:cTn id="38" dur="750" fill="hold"/>
                                        <p:tgtEl>
                                          <p:spTgt spid="2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additive="base">
                                        <p:cTn id="41" dur="75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42" dur="75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20" grpId="0" animBg="1"/>
      <p:bldP spid="21" grpId="0" build="p">
        <p:tmplLst>
          <p:tmpl lvl="1">
            <p:tnLst>
              <p:par>
                <p:cTn presetID="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3" grpId="0" build="p">
        <p:tmplLst>
          <p:tmpl lvl="1">
            <p:tnLst>
              <p:par>
                <p:cTn presetID="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P spid="25" grpId="0" build="p">
        <p:tmplLst>
          <p:tmpl lvl="1">
            <p:tnLst>
              <p:par>
                <p:cTn presetID="2" presetClass="entr" presetSubtype="8"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bldP spid="27" grpId="0" build="p">
        <p:tmplLst>
          <p:tmpl lvl="1">
            <p:tnLst>
              <p:par>
                <p:cTn presetID="2" presetClass="entr" presetSubtype="8"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0-#ppt_w/2"/>
                          </p:val>
                        </p:tav>
                        <p:tav tm="100000">
                          <p:val>
                            <p:strVal val="#ppt_x"/>
                          </p:val>
                        </p:tav>
                      </p:tavLst>
                    </p:anim>
                    <p:anim calcmode="lin" valueType="num">
                      <p:cBhvr additive="base">
                        <p:cTn dur="750" fill="hold"/>
                        <p:tgtEl>
                          <p:spTgt spid="2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rtalomjegyzék">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15E918CC-D4AD-4C65-AED5-0392BB232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églalap 12">
            <a:extLst>
              <a:ext uri="{FF2B5EF4-FFF2-40B4-BE49-F238E27FC236}">
                <a16:creationId xmlns:a16="http://schemas.microsoft.com/office/drawing/2014/main" id="{0297D3CA-17F4-4E20-A638-A2B10E8D4B1A}"/>
              </a:ext>
            </a:extLst>
          </p:cNvPr>
          <p:cNvSpPr/>
          <p:nvPr userDrawn="1"/>
        </p:nvSpPr>
        <p:spPr>
          <a:xfrm>
            <a:off x="0" y="0"/>
            <a:ext cx="8128000" cy="6858000"/>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 name="Kép 8">
            <a:extLst>
              <a:ext uri="{FF2B5EF4-FFF2-40B4-BE49-F238E27FC236}">
                <a16:creationId xmlns:a16="http://schemas.microsoft.com/office/drawing/2014/main" id="{6D4C4578-E050-4C95-B49B-FC90EFF84E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sp>
        <p:nvSpPr>
          <p:cNvPr id="2" name="Cím 1">
            <a:extLst>
              <a:ext uri="{FF2B5EF4-FFF2-40B4-BE49-F238E27FC236}">
                <a16:creationId xmlns:a16="http://schemas.microsoft.com/office/drawing/2014/main" id="{BD608B74-C992-4D16-915D-89887492718E}"/>
              </a:ext>
            </a:extLst>
          </p:cNvPr>
          <p:cNvSpPr>
            <a:spLocks noGrp="1"/>
          </p:cNvSpPr>
          <p:nvPr>
            <p:ph type="title" hasCustomPrompt="1"/>
          </p:nvPr>
        </p:nvSpPr>
        <p:spPr>
          <a:xfrm>
            <a:off x="1165458" y="1067805"/>
            <a:ext cx="4157312" cy="699286"/>
          </a:xfrm>
          <a:prstGeom prst="rect">
            <a:avLst/>
          </a:prstGeom>
        </p:spPr>
        <p:txBody>
          <a:bodyPr>
            <a:normAutofit/>
          </a:bodyPr>
          <a:lstStyle>
            <a:lvl1pPr>
              <a:defRPr sz="2400" b="0">
                <a:solidFill>
                  <a:srgbClr val="CD1533"/>
                </a:solidFill>
                <a:latin typeface="Arial" panose="020B0604020202020204" pitchFamily="34" charset="0"/>
                <a:cs typeface="Arial" panose="020B0604020202020204" pitchFamily="34" charset="0"/>
              </a:defRPr>
            </a:lvl1pPr>
          </a:lstStyle>
          <a:p>
            <a:r>
              <a:rPr lang="hu-HU" dirty="0"/>
              <a:t>Mintacím - szerkesztése</a:t>
            </a:r>
          </a:p>
        </p:txBody>
      </p:sp>
      <p:cxnSp>
        <p:nvCxnSpPr>
          <p:cNvPr id="10" name="Egyenes összekötő 9">
            <a:extLst>
              <a:ext uri="{FF2B5EF4-FFF2-40B4-BE49-F238E27FC236}">
                <a16:creationId xmlns:a16="http://schemas.microsoft.com/office/drawing/2014/main" id="{BD2AD20D-3184-459E-9BF2-3641B43CE40A}"/>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6" name="Tartalom helye 2">
            <a:extLst>
              <a:ext uri="{FF2B5EF4-FFF2-40B4-BE49-F238E27FC236}">
                <a16:creationId xmlns:a16="http://schemas.microsoft.com/office/drawing/2014/main" id="{42840AE3-57D9-4C32-A2D0-A8B6E31C56BE}"/>
              </a:ext>
            </a:extLst>
          </p:cNvPr>
          <p:cNvSpPr>
            <a:spLocks noGrp="1"/>
          </p:cNvSpPr>
          <p:nvPr>
            <p:ph sz="half" idx="12"/>
          </p:nvPr>
        </p:nvSpPr>
        <p:spPr>
          <a:xfrm>
            <a:off x="1165458" y="2156063"/>
            <a:ext cx="5181600" cy="2153603"/>
          </a:xfrm>
          <a:prstGeom prst="rect">
            <a:avLst/>
          </a:prstGeom>
        </p:spPr>
        <p:txBody>
          <a:bodyPr>
            <a:normAutofit/>
          </a:bodyPr>
          <a:lstStyle>
            <a:lvl1pPr>
              <a:buClr>
                <a:srgbClr val="CD1533"/>
              </a:buClr>
              <a:defRPr sz="1800">
                <a:solidFill>
                  <a:schemeClr val="tx1">
                    <a:lumMod val="75000"/>
                    <a:lumOff val="25000"/>
                  </a:schemeClr>
                </a:solidFill>
                <a:latin typeface="Arial" panose="020B0604020202020204" pitchFamily="34" charset="0"/>
                <a:cs typeface="Arial" panose="020B0604020202020204" pitchFamily="34" charset="0"/>
              </a:defRPr>
            </a:lvl1pPr>
            <a:lvl2pPr>
              <a:buClr>
                <a:srgbClr val="CD1533"/>
              </a:buClr>
              <a:defRPr sz="1800">
                <a:solidFill>
                  <a:schemeClr val="tx1">
                    <a:lumMod val="75000"/>
                    <a:lumOff val="25000"/>
                  </a:schemeClr>
                </a:solidFill>
                <a:latin typeface="Arial" panose="020B0604020202020204" pitchFamily="34" charset="0"/>
                <a:cs typeface="Arial" panose="020B0604020202020204" pitchFamily="34" charset="0"/>
              </a:defRPr>
            </a:lvl2pPr>
            <a:lvl3pPr>
              <a:buClr>
                <a:srgbClr val="CD1533"/>
              </a:buClr>
              <a:defRPr sz="1600">
                <a:solidFill>
                  <a:schemeClr val="tx1">
                    <a:lumMod val="75000"/>
                    <a:lumOff val="25000"/>
                  </a:schemeClr>
                </a:solidFill>
                <a:latin typeface="Arial" panose="020B0604020202020204" pitchFamily="34" charset="0"/>
                <a:cs typeface="Arial" panose="020B0604020202020204" pitchFamily="34" charset="0"/>
              </a:defRPr>
            </a:lvl3pPr>
            <a:lvl4pPr>
              <a:buClr>
                <a:srgbClr val="CD1533"/>
              </a:buClr>
              <a:defRPr sz="1400">
                <a:solidFill>
                  <a:schemeClr val="tx1">
                    <a:lumMod val="75000"/>
                    <a:lumOff val="25000"/>
                  </a:schemeClr>
                </a:solidFill>
                <a:latin typeface="Arial" panose="020B0604020202020204" pitchFamily="34" charset="0"/>
                <a:cs typeface="Arial" panose="020B0604020202020204" pitchFamily="34" charset="0"/>
              </a:defRPr>
            </a:lvl4pPr>
            <a:lvl5pPr>
              <a:buClr>
                <a:srgbClr val="CD1533"/>
              </a:buClr>
              <a:defRPr sz="1400">
                <a:solidFill>
                  <a:schemeClr val="tx1">
                    <a:lumMod val="75000"/>
                    <a:lumOff val="25000"/>
                  </a:schemeClr>
                </a:solidFill>
                <a:latin typeface="Arial" panose="020B0604020202020204" pitchFamily="34" charset="0"/>
                <a:cs typeface="Arial" panose="020B060402020202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7" name="Cím 1">
            <a:extLst>
              <a:ext uri="{FF2B5EF4-FFF2-40B4-BE49-F238E27FC236}">
                <a16:creationId xmlns:a16="http://schemas.microsoft.com/office/drawing/2014/main" id="{D242DE86-12B7-4241-B1BC-1DC6091AC238}"/>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Tree>
    <p:extLst>
      <p:ext uri="{BB962C8B-B14F-4D97-AF65-F5344CB8AC3E}">
        <p14:creationId xmlns:p14="http://schemas.microsoft.com/office/powerpoint/2010/main" val="17462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75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1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75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75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16">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 calcmode="lin" valueType="num">
                                      <p:cBhvr additive="base">
                                        <p:cTn id="27" dur="75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16">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75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6" grpId="0" build="p">
        <p:tmplLst>
          <p:tmpl lvl="1">
            <p:tnLst>
              <p:par>
                <p:cTn presetID="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lyamatábra_5">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hasCustomPrompt="1"/>
          </p:nvPr>
        </p:nvSpPr>
        <p:spPr>
          <a:xfrm>
            <a:off x="1165457" y="1817828"/>
            <a:ext cx="10515600" cy="327259"/>
          </a:xfrm>
          <a:prstGeom prst="rect">
            <a:avLst/>
          </a:prstGeom>
        </p:spPr>
        <p:txBody>
          <a:bodyPr anchor="b">
            <a:noAutofit/>
          </a:bodyPr>
          <a:lstStyle>
            <a:lvl1pPr marL="0" indent="0" algn="ctr">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4" name="Nyíl: ötszög 13">
            <a:extLst>
              <a:ext uri="{FF2B5EF4-FFF2-40B4-BE49-F238E27FC236}">
                <a16:creationId xmlns:a16="http://schemas.microsoft.com/office/drawing/2014/main" id="{5B15E7EB-2988-4995-91BC-6B60B85760F1}"/>
              </a:ext>
            </a:extLst>
          </p:cNvPr>
          <p:cNvSpPr/>
          <p:nvPr userDrawn="1"/>
        </p:nvSpPr>
        <p:spPr>
          <a:xfrm>
            <a:off x="1165457" y="2579914"/>
            <a:ext cx="4535711" cy="791936"/>
          </a:xfrm>
          <a:prstGeom prst="homePlate">
            <a:avLst>
              <a:gd name="adj" fmla="val 0"/>
            </a:avLst>
          </a:prstGeom>
          <a:solidFill>
            <a:srgbClr val="CD1533"/>
          </a:solidFill>
          <a:ln>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 helye 2">
            <a:extLst>
              <a:ext uri="{FF2B5EF4-FFF2-40B4-BE49-F238E27FC236}">
                <a16:creationId xmlns:a16="http://schemas.microsoft.com/office/drawing/2014/main" id="{C5270780-27F8-4DAD-88E7-F83CF8102D15}"/>
              </a:ext>
            </a:extLst>
          </p:cNvPr>
          <p:cNvSpPr>
            <a:spLocks noGrp="1"/>
          </p:cNvSpPr>
          <p:nvPr>
            <p:ph type="body" idx="10" hasCustomPrompt="1"/>
          </p:nvPr>
        </p:nvSpPr>
        <p:spPr>
          <a:xfrm>
            <a:off x="1165458" y="2579914"/>
            <a:ext cx="4535710" cy="791936"/>
          </a:xfrm>
          <a:prstGeom prst="rect">
            <a:avLst/>
          </a:prstGeom>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16" name="Nyíl: ötszög 15">
            <a:extLst>
              <a:ext uri="{FF2B5EF4-FFF2-40B4-BE49-F238E27FC236}">
                <a16:creationId xmlns:a16="http://schemas.microsoft.com/office/drawing/2014/main" id="{3D69A63C-D574-40B5-AC12-F7AEDAC4A16F}"/>
              </a:ext>
            </a:extLst>
          </p:cNvPr>
          <p:cNvSpPr/>
          <p:nvPr userDrawn="1"/>
        </p:nvSpPr>
        <p:spPr>
          <a:xfrm>
            <a:off x="1165457" y="3980805"/>
            <a:ext cx="9774236" cy="750638"/>
          </a:xfrm>
          <a:prstGeom prst="homePlate">
            <a:avLst>
              <a:gd name="adj" fmla="val 0"/>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 helye 2">
            <a:extLst>
              <a:ext uri="{FF2B5EF4-FFF2-40B4-BE49-F238E27FC236}">
                <a16:creationId xmlns:a16="http://schemas.microsoft.com/office/drawing/2014/main" id="{E05F1EF2-7568-49C1-B50C-FD0B16B78272}"/>
              </a:ext>
            </a:extLst>
          </p:cNvPr>
          <p:cNvSpPr>
            <a:spLocks noGrp="1"/>
          </p:cNvSpPr>
          <p:nvPr>
            <p:ph type="body" idx="11" hasCustomPrompt="1"/>
          </p:nvPr>
        </p:nvSpPr>
        <p:spPr>
          <a:xfrm>
            <a:off x="1165457" y="3980805"/>
            <a:ext cx="9774236" cy="750638"/>
          </a:xfrm>
          <a:prstGeom prst="rect">
            <a:avLst/>
          </a:prstGeom>
        </p:spPr>
        <p:txBody>
          <a:bodyPr anchor="ctr">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13" name="Nyíl: ötszög 12">
            <a:extLst>
              <a:ext uri="{FF2B5EF4-FFF2-40B4-BE49-F238E27FC236}">
                <a16:creationId xmlns:a16="http://schemas.microsoft.com/office/drawing/2014/main" id="{667CE53D-85F6-47EA-9943-E875A829D924}"/>
              </a:ext>
            </a:extLst>
          </p:cNvPr>
          <p:cNvSpPr/>
          <p:nvPr userDrawn="1"/>
        </p:nvSpPr>
        <p:spPr>
          <a:xfrm>
            <a:off x="6403982" y="2579914"/>
            <a:ext cx="4535711" cy="791936"/>
          </a:xfrm>
          <a:prstGeom prst="homePlate">
            <a:avLst>
              <a:gd name="adj" fmla="val 0"/>
            </a:avLst>
          </a:prstGeom>
          <a:solidFill>
            <a:srgbClr val="CD1533"/>
          </a:solidFill>
          <a:ln>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Szöveg helye 2">
            <a:extLst>
              <a:ext uri="{FF2B5EF4-FFF2-40B4-BE49-F238E27FC236}">
                <a16:creationId xmlns:a16="http://schemas.microsoft.com/office/drawing/2014/main" id="{44CBA721-F102-4769-97AF-C2F52183651D}"/>
              </a:ext>
            </a:extLst>
          </p:cNvPr>
          <p:cNvSpPr>
            <a:spLocks noGrp="1"/>
          </p:cNvSpPr>
          <p:nvPr>
            <p:ph type="body" idx="12" hasCustomPrompt="1"/>
          </p:nvPr>
        </p:nvSpPr>
        <p:spPr>
          <a:xfrm>
            <a:off x="6403983" y="2579914"/>
            <a:ext cx="4535710" cy="791936"/>
          </a:xfrm>
          <a:prstGeom prst="rect">
            <a:avLst/>
          </a:prstGeom>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19" name="Háromszög 18">
            <a:extLst>
              <a:ext uri="{FF2B5EF4-FFF2-40B4-BE49-F238E27FC236}">
                <a16:creationId xmlns:a16="http://schemas.microsoft.com/office/drawing/2014/main" id="{738E9E54-F958-4E11-9717-268EBD65009C}"/>
              </a:ext>
            </a:extLst>
          </p:cNvPr>
          <p:cNvSpPr/>
          <p:nvPr userDrawn="1"/>
        </p:nvSpPr>
        <p:spPr>
          <a:xfrm rot="10800000">
            <a:off x="3227004" y="3495984"/>
            <a:ext cx="412616" cy="355703"/>
          </a:xfrm>
          <a:prstGeom prst="triangle">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0" name="Háromszög 19">
            <a:extLst>
              <a:ext uri="{FF2B5EF4-FFF2-40B4-BE49-F238E27FC236}">
                <a16:creationId xmlns:a16="http://schemas.microsoft.com/office/drawing/2014/main" id="{9181C859-817E-4F44-BBEC-2AE9F8C15D4D}"/>
              </a:ext>
            </a:extLst>
          </p:cNvPr>
          <p:cNvSpPr/>
          <p:nvPr userDrawn="1"/>
        </p:nvSpPr>
        <p:spPr>
          <a:xfrm rot="10800000">
            <a:off x="8465529" y="3512311"/>
            <a:ext cx="412616" cy="355703"/>
          </a:xfrm>
          <a:prstGeom prst="triangle">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1" name="Nyíl: ötszög 20">
            <a:extLst>
              <a:ext uri="{FF2B5EF4-FFF2-40B4-BE49-F238E27FC236}">
                <a16:creationId xmlns:a16="http://schemas.microsoft.com/office/drawing/2014/main" id="{A14E9D87-2F9A-4DF5-917E-18DF92BB72D8}"/>
              </a:ext>
            </a:extLst>
          </p:cNvPr>
          <p:cNvSpPr/>
          <p:nvPr userDrawn="1"/>
        </p:nvSpPr>
        <p:spPr>
          <a:xfrm>
            <a:off x="6403981" y="5312085"/>
            <a:ext cx="4535711" cy="750638"/>
          </a:xfrm>
          <a:prstGeom prst="homePlate">
            <a:avLst>
              <a:gd name="adj" fmla="val 0"/>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Szöveg helye 2">
            <a:extLst>
              <a:ext uri="{FF2B5EF4-FFF2-40B4-BE49-F238E27FC236}">
                <a16:creationId xmlns:a16="http://schemas.microsoft.com/office/drawing/2014/main" id="{83AE53FB-2667-465C-BCF7-4B5AA774A296}"/>
              </a:ext>
            </a:extLst>
          </p:cNvPr>
          <p:cNvSpPr>
            <a:spLocks noGrp="1"/>
          </p:cNvSpPr>
          <p:nvPr>
            <p:ph type="body" idx="13" hasCustomPrompt="1"/>
          </p:nvPr>
        </p:nvSpPr>
        <p:spPr>
          <a:xfrm>
            <a:off x="6403981" y="5312085"/>
            <a:ext cx="4535711" cy="750638"/>
          </a:xfrm>
          <a:prstGeom prst="rect">
            <a:avLst/>
          </a:prstGeom>
        </p:spPr>
        <p:txBody>
          <a:bodyPr anchor="ctr">
            <a:noAutofit/>
          </a:bodyPr>
          <a:lstStyle>
            <a:lvl1pPr marL="0" indent="0" algn="ctr">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3" name="Háromszög 22">
            <a:extLst>
              <a:ext uri="{FF2B5EF4-FFF2-40B4-BE49-F238E27FC236}">
                <a16:creationId xmlns:a16="http://schemas.microsoft.com/office/drawing/2014/main" id="{1ABB830A-189E-4516-A1CB-89566FC7018A}"/>
              </a:ext>
            </a:extLst>
          </p:cNvPr>
          <p:cNvSpPr/>
          <p:nvPr userDrawn="1"/>
        </p:nvSpPr>
        <p:spPr>
          <a:xfrm rot="10800000">
            <a:off x="8465529" y="4877756"/>
            <a:ext cx="412616" cy="355703"/>
          </a:xfrm>
          <a:prstGeom prst="triangle">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4" name="Háromszög 23">
            <a:extLst>
              <a:ext uri="{FF2B5EF4-FFF2-40B4-BE49-F238E27FC236}">
                <a16:creationId xmlns:a16="http://schemas.microsoft.com/office/drawing/2014/main" id="{3B71A101-F8B0-4AEB-874B-2B4010B08FF9}"/>
              </a:ext>
            </a:extLst>
          </p:cNvPr>
          <p:cNvSpPr/>
          <p:nvPr userDrawn="1"/>
        </p:nvSpPr>
        <p:spPr>
          <a:xfrm rot="10800000">
            <a:off x="3227004" y="4877756"/>
            <a:ext cx="412616" cy="35570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5" name="Szöveg helye 2">
            <a:extLst>
              <a:ext uri="{FF2B5EF4-FFF2-40B4-BE49-F238E27FC236}">
                <a16:creationId xmlns:a16="http://schemas.microsoft.com/office/drawing/2014/main" id="{88AA2787-45D5-4B86-86D0-04D5BD4993D9}"/>
              </a:ext>
            </a:extLst>
          </p:cNvPr>
          <p:cNvSpPr>
            <a:spLocks noGrp="1"/>
          </p:cNvSpPr>
          <p:nvPr>
            <p:ph type="body" idx="14" hasCustomPrompt="1"/>
          </p:nvPr>
        </p:nvSpPr>
        <p:spPr>
          <a:xfrm>
            <a:off x="1165457" y="5312084"/>
            <a:ext cx="4535711" cy="750638"/>
          </a:xfrm>
          <a:prstGeom prst="rect">
            <a:avLst/>
          </a:prstGeom>
        </p:spPr>
        <p:txBody>
          <a:bodyPr anchor="ctr">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2723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5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ppt_x"/>
                                          </p:val>
                                        </p:tav>
                                        <p:tav tm="100000">
                                          <p:val>
                                            <p:strVal val="#ppt_x"/>
                                          </p:val>
                                        </p:tav>
                                      </p:tavLst>
                                    </p:anim>
                                    <p:anim calcmode="lin" valueType="num">
                                      <p:cBhvr additive="base">
                                        <p:cTn id="24" dur="75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1500"/>
                                  </p:stCondLst>
                                  <p:childTnLst>
                                    <p:set>
                                      <p:cBhvr>
                                        <p:cTn id="26" dur="1" fill="hold">
                                          <p:stCondLst>
                                            <p:cond delay="0"/>
                                          </p:stCondLst>
                                        </p:cTn>
                                        <p:tgtEl>
                                          <p:spTgt spid="22">
                                            <p:txEl>
                                              <p:pRg st="0" end="0"/>
                                            </p:txEl>
                                          </p:spTgt>
                                        </p:tgtEl>
                                        <p:attrNameLst>
                                          <p:attrName>style.visibility</p:attrName>
                                        </p:attrNameLst>
                                      </p:cBhvr>
                                      <p:to>
                                        <p:strVal val="visible"/>
                                      </p:to>
                                    </p:set>
                                    <p:anim calcmode="lin" valueType="num">
                                      <p:cBhvr additive="base">
                                        <p:cTn id="27"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2">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750" fill="hold"/>
                                        <p:tgtEl>
                                          <p:spTgt spid="23"/>
                                        </p:tgtEl>
                                        <p:attrNameLst>
                                          <p:attrName>ppt_x</p:attrName>
                                        </p:attrNameLst>
                                      </p:cBhvr>
                                      <p:tavLst>
                                        <p:tav tm="0">
                                          <p:val>
                                            <p:strVal val="#ppt_x"/>
                                          </p:val>
                                        </p:tav>
                                        <p:tav tm="100000">
                                          <p:val>
                                            <p:strVal val="#ppt_x"/>
                                          </p:val>
                                        </p:tav>
                                      </p:tavLst>
                                    </p:anim>
                                    <p:anim calcmode="lin" valueType="num">
                                      <p:cBhvr additive="base">
                                        <p:cTn id="32" dur="75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750" fill="hold"/>
                                        <p:tgtEl>
                                          <p:spTgt spid="24"/>
                                        </p:tgtEl>
                                        <p:attrNameLst>
                                          <p:attrName>ppt_x</p:attrName>
                                        </p:attrNameLst>
                                      </p:cBhvr>
                                      <p:tavLst>
                                        <p:tav tm="0">
                                          <p:val>
                                            <p:strVal val="#ppt_x"/>
                                          </p:val>
                                        </p:tav>
                                        <p:tav tm="100000">
                                          <p:val>
                                            <p:strVal val="#ppt_x"/>
                                          </p:val>
                                        </p:tav>
                                      </p:tavLst>
                                    </p:anim>
                                    <p:anim calcmode="lin" valueType="num">
                                      <p:cBhvr additive="base">
                                        <p:cTn id="36" dur="75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25">
                                            <p:txEl>
                                              <p:pRg st="0" end="0"/>
                                            </p:txEl>
                                          </p:spTgt>
                                        </p:tgtEl>
                                        <p:attrNameLst>
                                          <p:attrName>style.visibility</p:attrName>
                                        </p:attrNameLst>
                                      </p:cBhvr>
                                      <p:to>
                                        <p:strVal val="visible"/>
                                      </p:to>
                                    </p:set>
                                    <p:anim calcmode="lin" valueType="num">
                                      <p:cBhvr additive="base">
                                        <p:cTn id="39"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p">
        <p:tmplLst>
          <p:tmpl lvl="1">
            <p:tnLst>
              <p:par>
                <p:cTn presetID="2" presetClass="entr" presetSubtype="1"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9" grpId="0" animBg="1"/>
      <p:bldP spid="20" grpId="0" animBg="1"/>
      <p:bldP spid="21" grpId="0" animBg="1"/>
      <p:bldP spid="22" grpId="0" build="p">
        <p:tmplLst>
          <p:tmpl lvl="1">
            <p:tnLst>
              <p:par>
                <p:cTn presetID="2" presetClass="entr" presetSubtype="1" fill="hold" nodeType="withEffect">
                  <p:stCondLst>
                    <p:cond delay="1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animBg="1"/>
      <p:bldP spid="25" grpId="0" build="p">
        <p:tmplLst>
          <p:tmpl lvl="1">
            <p:tnLst>
              <p:par>
                <p:cTn presetID="2" presetClass="entr" presetSubtype="1" fill="hold" nodeType="withEffect">
                  <p:stCondLst>
                    <p:cond delay="1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ppt_x"/>
                          </p:val>
                        </p:tav>
                        <p:tav tm="100000">
                          <p:val>
                            <p:strVal val="#ppt_x"/>
                          </p:val>
                        </p:tav>
                      </p:tavLst>
                    </p:anim>
                    <p:anim calcmode="lin" valueType="num">
                      <p:cBhvr additive="base">
                        <p:cTn dur="750" fill="hold"/>
                        <p:tgtEl>
                          <p:spTgt spid="2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lyamatábra_6">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hasCustomPrompt="1"/>
          </p:nvPr>
        </p:nvSpPr>
        <p:spPr>
          <a:xfrm>
            <a:off x="3216728" y="2493573"/>
            <a:ext cx="2800351" cy="959920"/>
          </a:xfrm>
          <a:prstGeom prst="rect">
            <a:avLst/>
          </a:prstGeom>
        </p:spPr>
        <p:txBody>
          <a:bodyPr anchor="ctr">
            <a:normAutofit/>
          </a:bodyPr>
          <a:lstStyle>
            <a:lvl1pPr algn="ctr">
              <a:defRPr sz="2400" b="1">
                <a:solidFill>
                  <a:srgbClr val="CD1533"/>
                </a:solidFill>
              </a:defRPr>
            </a:lvl1pPr>
          </a:lstStyle>
          <a:p>
            <a:r>
              <a:rPr lang="hu-HU" dirty="0"/>
              <a:t>Minta</a:t>
            </a:r>
            <a:r>
              <a:rPr lang="en-US" dirty="0" err="1"/>
              <a:t>szöveg</a:t>
            </a:r>
            <a:r>
              <a:rPr lang="hu-HU" dirty="0"/>
              <a:t> szerkesztése</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3" name="Nyíl: ötszög 2">
            <a:extLst>
              <a:ext uri="{FF2B5EF4-FFF2-40B4-BE49-F238E27FC236}">
                <a16:creationId xmlns:a16="http://schemas.microsoft.com/office/drawing/2014/main" id="{E8D927C5-BB25-40AB-B49F-F9609D5938EF}"/>
              </a:ext>
            </a:extLst>
          </p:cNvPr>
          <p:cNvSpPr/>
          <p:nvPr userDrawn="1"/>
        </p:nvSpPr>
        <p:spPr>
          <a:xfrm>
            <a:off x="3216728" y="2490107"/>
            <a:ext cx="2917147" cy="963386"/>
          </a:xfrm>
          <a:prstGeom prst="homePlate">
            <a:avLst>
              <a:gd name="adj" fmla="val 27966"/>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Nyíl: ötszög 25">
            <a:extLst>
              <a:ext uri="{FF2B5EF4-FFF2-40B4-BE49-F238E27FC236}">
                <a16:creationId xmlns:a16="http://schemas.microsoft.com/office/drawing/2014/main" id="{39BF4E33-7FAE-4E52-9A22-96BBF4D20226}"/>
              </a:ext>
            </a:extLst>
          </p:cNvPr>
          <p:cNvSpPr/>
          <p:nvPr userDrawn="1"/>
        </p:nvSpPr>
        <p:spPr>
          <a:xfrm rot="10800000">
            <a:off x="6634842" y="2490105"/>
            <a:ext cx="1839687" cy="424543"/>
          </a:xfrm>
          <a:prstGeom prst="homePlate">
            <a:avLst>
              <a:gd name="adj" fmla="val 27966"/>
            </a:avLst>
          </a:prstGeom>
          <a:solidFill>
            <a:srgbClr val="CD1533"/>
          </a:solidFill>
          <a:ln>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Szöveg helye 2">
            <a:extLst>
              <a:ext uri="{FF2B5EF4-FFF2-40B4-BE49-F238E27FC236}">
                <a16:creationId xmlns:a16="http://schemas.microsoft.com/office/drawing/2014/main" id="{F653CC1C-746F-4BF3-A8CC-DEF6BE24D1F1}"/>
              </a:ext>
            </a:extLst>
          </p:cNvPr>
          <p:cNvSpPr>
            <a:spLocks noGrp="1"/>
          </p:cNvSpPr>
          <p:nvPr>
            <p:ph type="body" idx="1"/>
          </p:nvPr>
        </p:nvSpPr>
        <p:spPr>
          <a:xfrm>
            <a:off x="6776358" y="2482985"/>
            <a:ext cx="1698171" cy="431664"/>
          </a:xfrm>
          <a:prstGeom prst="rect">
            <a:avLst/>
          </a:prstGeom>
        </p:spPr>
        <p:txBody>
          <a:bodyPr anchor="ctr">
            <a:noAutofit/>
          </a:bodyPr>
          <a:lstStyle>
            <a:lvl1pPr marL="0" indent="0">
              <a:buNone/>
              <a:defRPr sz="18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32" name="Nyíl: ötszög 31">
            <a:extLst>
              <a:ext uri="{FF2B5EF4-FFF2-40B4-BE49-F238E27FC236}">
                <a16:creationId xmlns:a16="http://schemas.microsoft.com/office/drawing/2014/main" id="{534AC3C3-7D74-4E73-A7B8-2198F031E395}"/>
              </a:ext>
            </a:extLst>
          </p:cNvPr>
          <p:cNvSpPr/>
          <p:nvPr userDrawn="1"/>
        </p:nvSpPr>
        <p:spPr>
          <a:xfrm rot="10800000">
            <a:off x="6634842" y="2993244"/>
            <a:ext cx="1839687" cy="424543"/>
          </a:xfrm>
          <a:prstGeom prst="homePlate">
            <a:avLst>
              <a:gd name="adj" fmla="val 27966"/>
            </a:avLst>
          </a:prstGeom>
          <a:solidFill>
            <a:srgbClr val="CD1533"/>
          </a:solidFill>
          <a:ln>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Szöveg helye 2">
            <a:extLst>
              <a:ext uri="{FF2B5EF4-FFF2-40B4-BE49-F238E27FC236}">
                <a16:creationId xmlns:a16="http://schemas.microsoft.com/office/drawing/2014/main" id="{3DB0BA3B-EFFD-4505-BF8A-C5097E72994C}"/>
              </a:ext>
            </a:extLst>
          </p:cNvPr>
          <p:cNvSpPr>
            <a:spLocks noGrp="1"/>
          </p:cNvSpPr>
          <p:nvPr>
            <p:ph type="body" idx="10"/>
          </p:nvPr>
        </p:nvSpPr>
        <p:spPr>
          <a:xfrm>
            <a:off x="6776358" y="2986124"/>
            <a:ext cx="1698171" cy="431664"/>
          </a:xfrm>
          <a:prstGeom prst="rect">
            <a:avLst/>
          </a:prstGeom>
        </p:spPr>
        <p:txBody>
          <a:bodyPr anchor="ctr">
            <a:noAutofit/>
          </a:bodyPr>
          <a:lstStyle>
            <a:lvl1pPr marL="0" indent="0">
              <a:buNone/>
              <a:defRPr sz="18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cxnSp>
        <p:nvCxnSpPr>
          <p:cNvPr id="35" name="Egyenes összekötő 34">
            <a:extLst>
              <a:ext uri="{FF2B5EF4-FFF2-40B4-BE49-F238E27FC236}">
                <a16:creationId xmlns:a16="http://schemas.microsoft.com/office/drawing/2014/main" id="{C0046DFB-CC0C-4079-BFB3-5537129CAE51}"/>
              </a:ext>
            </a:extLst>
          </p:cNvPr>
          <p:cNvCxnSpPr>
            <a:cxnSpLocks/>
          </p:cNvCxnSpPr>
          <p:nvPr userDrawn="1"/>
        </p:nvCxnSpPr>
        <p:spPr>
          <a:xfrm flipH="1">
            <a:off x="5379734" y="5236028"/>
            <a:ext cx="1461937" cy="0"/>
          </a:xfrm>
          <a:prstGeom prst="line">
            <a:avLst/>
          </a:prstGeom>
          <a:ln w="38100">
            <a:solidFill>
              <a:srgbClr val="CD1533"/>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a:extLst>
              <a:ext uri="{FF2B5EF4-FFF2-40B4-BE49-F238E27FC236}">
                <a16:creationId xmlns:a16="http://schemas.microsoft.com/office/drawing/2014/main" id="{9039144A-9CE7-4A2A-B05A-CFD984EDBA8B}"/>
              </a:ext>
            </a:extLst>
          </p:cNvPr>
          <p:cNvCxnSpPr>
            <a:cxnSpLocks/>
          </p:cNvCxnSpPr>
          <p:nvPr userDrawn="1"/>
        </p:nvCxnSpPr>
        <p:spPr>
          <a:xfrm flipH="1">
            <a:off x="6817179" y="5951763"/>
            <a:ext cx="1461937" cy="0"/>
          </a:xfrm>
          <a:prstGeom prst="line">
            <a:avLst/>
          </a:prstGeom>
          <a:ln w="38100">
            <a:solidFill>
              <a:srgbClr val="CD1533"/>
            </a:solidFill>
          </a:ln>
        </p:spPr>
        <p:style>
          <a:lnRef idx="1">
            <a:schemeClr val="accent1"/>
          </a:lnRef>
          <a:fillRef idx="0">
            <a:schemeClr val="accent1"/>
          </a:fillRef>
          <a:effectRef idx="0">
            <a:schemeClr val="accent1"/>
          </a:effectRef>
          <a:fontRef idx="minor">
            <a:schemeClr val="tx1"/>
          </a:fontRef>
        </p:style>
      </p:cxnSp>
      <p:cxnSp>
        <p:nvCxnSpPr>
          <p:cNvPr id="39" name="Egyenes összekötő 38">
            <a:extLst>
              <a:ext uri="{FF2B5EF4-FFF2-40B4-BE49-F238E27FC236}">
                <a16:creationId xmlns:a16="http://schemas.microsoft.com/office/drawing/2014/main" id="{F7D6DD26-7288-4B2D-A1E9-B09510847E48}"/>
              </a:ext>
            </a:extLst>
          </p:cNvPr>
          <p:cNvCxnSpPr>
            <a:cxnSpLocks/>
          </p:cNvCxnSpPr>
          <p:nvPr userDrawn="1"/>
        </p:nvCxnSpPr>
        <p:spPr>
          <a:xfrm flipH="1">
            <a:off x="3917797" y="4506685"/>
            <a:ext cx="1461937" cy="0"/>
          </a:xfrm>
          <a:prstGeom prst="line">
            <a:avLst/>
          </a:prstGeom>
          <a:ln w="38100">
            <a:solidFill>
              <a:srgbClr val="CD1533"/>
            </a:solidFill>
          </a:ln>
        </p:spPr>
        <p:style>
          <a:lnRef idx="1">
            <a:schemeClr val="accent1"/>
          </a:lnRef>
          <a:fillRef idx="0">
            <a:schemeClr val="accent1"/>
          </a:fillRef>
          <a:effectRef idx="0">
            <a:schemeClr val="accent1"/>
          </a:effectRef>
          <a:fontRef idx="minor">
            <a:schemeClr val="tx1"/>
          </a:fontRef>
        </p:style>
      </p:cxnSp>
      <p:sp>
        <p:nvSpPr>
          <p:cNvPr id="42" name="Szöveg helye 2">
            <a:extLst>
              <a:ext uri="{FF2B5EF4-FFF2-40B4-BE49-F238E27FC236}">
                <a16:creationId xmlns:a16="http://schemas.microsoft.com/office/drawing/2014/main" id="{E333AB94-6BBD-467D-8C6D-A3DFA71EA73E}"/>
              </a:ext>
            </a:extLst>
          </p:cNvPr>
          <p:cNvSpPr>
            <a:spLocks noGrp="1"/>
          </p:cNvSpPr>
          <p:nvPr>
            <p:ph type="body" idx="11"/>
          </p:nvPr>
        </p:nvSpPr>
        <p:spPr>
          <a:xfrm>
            <a:off x="3216729" y="4060930"/>
            <a:ext cx="2857500" cy="431664"/>
          </a:xfrm>
          <a:prstGeom prst="rect">
            <a:avLst/>
          </a:prstGeom>
        </p:spPr>
        <p:txBody>
          <a:bodyPr anchor="ctr">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43" name="Szöveg helye 2">
            <a:extLst>
              <a:ext uri="{FF2B5EF4-FFF2-40B4-BE49-F238E27FC236}">
                <a16:creationId xmlns:a16="http://schemas.microsoft.com/office/drawing/2014/main" id="{0FD63E20-88F3-4F0F-A913-CFF82E97C319}"/>
              </a:ext>
            </a:extLst>
          </p:cNvPr>
          <p:cNvSpPr>
            <a:spLocks noGrp="1"/>
          </p:cNvSpPr>
          <p:nvPr>
            <p:ph type="body" idx="12"/>
          </p:nvPr>
        </p:nvSpPr>
        <p:spPr>
          <a:xfrm>
            <a:off x="4652322" y="4784828"/>
            <a:ext cx="2857500" cy="431664"/>
          </a:xfrm>
          <a:prstGeom prst="rect">
            <a:avLst/>
          </a:prstGeom>
        </p:spPr>
        <p:txBody>
          <a:bodyPr anchor="ctr">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44" name="Szöveg helye 2">
            <a:extLst>
              <a:ext uri="{FF2B5EF4-FFF2-40B4-BE49-F238E27FC236}">
                <a16:creationId xmlns:a16="http://schemas.microsoft.com/office/drawing/2014/main" id="{5ADB70FA-DECD-4408-A621-00E9F265E593}"/>
              </a:ext>
            </a:extLst>
          </p:cNvPr>
          <p:cNvSpPr>
            <a:spLocks noGrp="1"/>
          </p:cNvSpPr>
          <p:nvPr>
            <p:ph type="body" idx="13"/>
          </p:nvPr>
        </p:nvSpPr>
        <p:spPr>
          <a:xfrm>
            <a:off x="6119397" y="5511935"/>
            <a:ext cx="2857500" cy="431664"/>
          </a:xfrm>
          <a:prstGeom prst="rect">
            <a:avLst/>
          </a:prstGeom>
        </p:spPr>
        <p:txBody>
          <a:bodyPr anchor="ctr">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45" name="Szöveg helye 2">
            <a:extLst>
              <a:ext uri="{FF2B5EF4-FFF2-40B4-BE49-F238E27FC236}">
                <a16:creationId xmlns:a16="http://schemas.microsoft.com/office/drawing/2014/main" id="{E8270A60-C1FD-4CA9-ACD1-B0E2421AC1DA}"/>
              </a:ext>
            </a:extLst>
          </p:cNvPr>
          <p:cNvSpPr>
            <a:spLocks noGrp="1"/>
          </p:cNvSpPr>
          <p:nvPr>
            <p:ph type="body" idx="14"/>
          </p:nvPr>
        </p:nvSpPr>
        <p:spPr>
          <a:xfrm>
            <a:off x="1165456" y="1123351"/>
            <a:ext cx="11026543" cy="431664"/>
          </a:xfrm>
          <a:prstGeom prst="rect">
            <a:avLst/>
          </a:prstGeom>
        </p:spPr>
        <p:txBody>
          <a:bodyPr anchor="ctr">
            <a:noAutofit/>
          </a:bodyPr>
          <a:lstStyle>
            <a:lvl1pPr marL="0" indent="0" algn="l">
              <a:buNone/>
              <a:defRPr sz="2400" b="1">
                <a:solidFill>
                  <a:srgbClr val="CD15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Tree>
    <p:extLst>
      <p:ext uri="{BB962C8B-B14F-4D97-AF65-F5344CB8AC3E}">
        <p14:creationId xmlns:p14="http://schemas.microsoft.com/office/powerpoint/2010/main" val="63226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30">
                                            <p:txEl>
                                              <p:pRg st="0" end="0"/>
                                            </p:txEl>
                                          </p:spTgt>
                                        </p:tgtEl>
                                        <p:attrNameLst>
                                          <p:attrName>style.visibility</p:attrName>
                                        </p:attrNameLst>
                                      </p:cBhvr>
                                      <p:to>
                                        <p:strVal val="visible"/>
                                      </p:to>
                                    </p:set>
                                    <p:anim calcmode="lin" valueType="num">
                                      <p:cBhvr additive="base">
                                        <p:cTn id="11"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3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33">
                                            <p:txEl>
                                              <p:pRg st="0" end="0"/>
                                            </p:txEl>
                                          </p:spTgt>
                                        </p:tgtEl>
                                        <p:attrNameLst>
                                          <p:attrName>style.visibility</p:attrName>
                                        </p:attrNameLst>
                                      </p:cBhvr>
                                      <p:to>
                                        <p:strVal val="visible"/>
                                      </p:to>
                                    </p:set>
                                    <p:anim calcmode="lin" valueType="num">
                                      <p:cBhvr additive="base">
                                        <p:cTn id="15"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3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0-#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750" fill="hold"/>
                                        <p:tgtEl>
                                          <p:spTgt spid="26"/>
                                        </p:tgtEl>
                                        <p:attrNameLst>
                                          <p:attrName>ppt_x</p:attrName>
                                        </p:attrNameLst>
                                      </p:cBhvr>
                                      <p:tavLst>
                                        <p:tav tm="0">
                                          <p:val>
                                            <p:strVal val="1+#ppt_w/2"/>
                                          </p:val>
                                        </p:tav>
                                        <p:tav tm="100000">
                                          <p:val>
                                            <p:strVal val="#ppt_x"/>
                                          </p:val>
                                        </p:tav>
                                      </p:tavLst>
                                    </p:anim>
                                    <p:anim calcmode="lin" valueType="num">
                                      <p:cBhvr additive="base">
                                        <p:cTn id="24" dur="75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1+#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20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750" fill="hold"/>
                                        <p:tgtEl>
                                          <p:spTgt spid="35"/>
                                        </p:tgtEl>
                                        <p:attrNameLst>
                                          <p:attrName>ppt_x</p:attrName>
                                        </p:attrNameLst>
                                      </p:cBhvr>
                                      <p:tavLst>
                                        <p:tav tm="0">
                                          <p:val>
                                            <p:strVal val="#ppt_x"/>
                                          </p:val>
                                        </p:tav>
                                        <p:tav tm="100000">
                                          <p:val>
                                            <p:strVal val="#ppt_x"/>
                                          </p:val>
                                        </p:tav>
                                      </p:tavLst>
                                    </p:anim>
                                    <p:anim calcmode="lin" valueType="num">
                                      <p:cBhvr additive="base">
                                        <p:cTn id="32" dur="75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750" fill="hold"/>
                                        <p:tgtEl>
                                          <p:spTgt spid="38"/>
                                        </p:tgtEl>
                                        <p:attrNameLst>
                                          <p:attrName>ppt_x</p:attrName>
                                        </p:attrNameLst>
                                      </p:cBhvr>
                                      <p:tavLst>
                                        <p:tav tm="0">
                                          <p:val>
                                            <p:strVal val="#ppt_x"/>
                                          </p:val>
                                        </p:tav>
                                        <p:tav tm="100000">
                                          <p:val>
                                            <p:strVal val="#ppt_x"/>
                                          </p:val>
                                        </p:tav>
                                      </p:tavLst>
                                    </p:anim>
                                    <p:anim calcmode="lin" valueType="num">
                                      <p:cBhvr additive="base">
                                        <p:cTn id="36" dur="75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0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50" fill="hold"/>
                                        <p:tgtEl>
                                          <p:spTgt spid="39"/>
                                        </p:tgtEl>
                                        <p:attrNameLst>
                                          <p:attrName>ppt_x</p:attrName>
                                        </p:attrNameLst>
                                      </p:cBhvr>
                                      <p:tavLst>
                                        <p:tav tm="0">
                                          <p:val>
                                            <p:strVal val="#ppt_x"/>
                                          </p:val>
                                        </p:tav>
                                        <p:tav tm="100000">
                                          <p:val>
                                            <p:strVal val="#ppt_x"/>
                                          </p:val>
                                        </p:tav>
                                      </p:tavLst>
                                    </p:anim>
                                    <p:anim calcmode="lin" valueType="num">
                                      <p:cBhvr additive="base">
                                        <p:cTn id="40" dur="75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42">
                                            <p:txEl>
                                              <p:pRg st="0" end="0"/>
                                            </p:txEl>
                                          </p:spTgt>
                                        </p:tgtEl>
                                        <p:attrNameLst>
                                          <p:attrName>style.visibility</p:attrName>
                                        </p:attrNameLst>
                                      </p:cBhvr>
                                      <p:to>
                                        <p:strVal val="visible"/>
                                      </p:to>
                                    </p:set>
                                    <p:anim calcmode="lin" valueType="num">
                                      <p:cBhvr additive="base">
                                        <p:cTn id="43"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43">
                                            <p:txEl>
                                              <p:pRg st="0" end="0"/>
                                            </p:txEl>
                                          </p:spTgt>
                                        </p:tgtEl>
                                        <p:attrNameLst>
                                          <p:attrName>style.visibility</p:attrName>
                                        </p:attrNameLst>
                                      </p:cBhvr>
                                      <p:to>
                                        <p:strVal val="visible"/>
                                      </p:to>
                                    </p:set>
                                    <p:anim calcmode="lin" valueType="num">
                                      <p:cBhvr additive="base">
                                        <p:cTn id="47"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43">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44">
                                            <p:txEl>
                                              <p:pRg st="0" end="0"/>
                                            </p:txEl>
                                          </p:spTgt>
                                        </p:tgtEl>
                                        <p:attrNameLst>
                                          <p:attrName>style.visibility</p:attrName>
                                        </p:attrNameLst>
                                      </p:cBhvr>
                                      <p:to>
                                        <p:strVal val="visible"/>
                                      </p:to>
                                    </p:set>
                                    <p:anim calcmode="lin" valueType="num">
                                      <p:cBhvr additive="base">
                                        <p:cTn id="51"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6" grpId="0" animBg="1"/>
      <p:bldP spid="30" grpId="0" build="p">
        <p:tmplLst>
          <p:tmpl lvl="1">
            <p:tnLst>
              <p:par>
                <p:cTn presetID="2" presetClass="entr" presetSubtype="2" fill="hold" nodeType="withEffect">
                  <p:stCondLst>
                    <p:cond delay="10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2" grpId="0" animBg="1"/>
      <p:bldP spid="33" grpId="0" build="p">
        <p:tmplLst>
          <p:tmpl lvl="1">
            <p:tnLst>
              <p:par>
                <p:cTn presetID="2" presetClass="entr" presetSubtype="2"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4" fill="hold" nodeType="withEffect">
                  <p:stCondLst>
                    <p:cond delay="20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fill="hold" nodeType="withEffect">
                  <p:stCondLst>
                    <p:cond delay="20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lyamatábra_7">
    <p:spTree>
      <p:nvGrpSpPr>
        <p:cNvPr id="1" name=""/>
        <p:cNvGrpSpPr/>
        <p:nvPr/>
      </p:nvGrpSpPr>
      <p:grpSpPr>
        <a:xfrm>
          <a:off x="0" y="0"/>
          <a:ext cx="0" cy="0"/>
          <a:chOff x="0" y="0"/>
          <a:chExt cx="0" cy="0"/>
        </a:xfrm>
      </p:grpSpPr>
      <p:sp>
        <p:nvSpPr>
          <p:cNvPr id="22" name="Nyíl: ötszög 21">
            <a:extLst>
              <a:ext uri="{FF2B5EF4-FFF2-40B4-BE49-F238E27FC236}">
                <a16:creationId xmlns:a16="http://schemas.microsoft.com/office/drawing/2014/main" id="{629FA2C9-A080-4A9E-B88B-3BE558F5C91D}"/>
              </a:ext>
            </a:extLst>
          </p:cNvPr>
          <p:cNvSpPr/>
          <p:nvPr userDrawn="1"/>
        </p:nvSpPr>
        <p:spPr>
          <a:xfrm>
            <a:off x="7479176" y="3637019"/>
            <a:ext cx="2748683" cy="1198872"/>
          </a:xfrm>
          <a:prstGeom prst="homePlate">
            <a:avLst>
              <a:gd name="adj" fmla="val 16167"/>
            </a:avLst>
          </a:prstGeom>
          <a:solidFill>
            <a:srgbClr val="CD1533"/>
          </a:solid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Nyíl: ötszög 16">
            <a:extLst>
              <a:ext uri="{FF2B5EF4-FFF2-40B4-BE49-F238E27FC236}">
                <a16:creationId xmlns:a16="http://schemas.microsoft.com/office/drawing/2014/main" id="{E9A60C84-1F01-46FD-84D4-733D8D3F03C7}"/>
              </a:ext>
            </a:extLst>
          </p:cNvPr>
          <p:cNvSpPr/>
          <p:nvPr userDrawn="1"/>
        </p:nvSpPr>
        <p:spPr>
          <a:xfrm>
            <a:off x="1165457" y="3620137"/>
            <a:ext cx="2748683" cy="1198872"/>
          </a:xfrm>
          <a:prstGeom prst="homePlate">
            <a:avLst>
              <a:gd name="adj" fmla="val 16167"/>
            </a:avLst>
          </a:prstGeom>
          <a:solidFill>
            <a:srgbClr val="CD1533"/>
          </a:solid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Kép 7">
            <a:extLst>
              <a:ext uri="{FF2B5EF4-FFF2-40B4-BE49-F238E27FC236}">
                <a16:creationId xmlns:a16="http://schemas.microsoft.com/office/drawing/2014/main" id="{033BA8E8-C364-4445-9201-2019EC754F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9" name="Egyenes összekötő 8">
            <a:extLst>
              <a:ext uri="{FF2B5EF4-FFF2-40B4-BE49-F238E27FC236}">
                <a16:creationId xmlns:a16="http://schemas.microsoft.com/office/drawing/2014/main" id="{808BC4B0-D703-4DA7-80A8-F047D045385A}"/>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0" name="Cím 1">
            <a:extLst>
              <a:ext uri="{FF2B5EF4-FFF2-40B4-BE49-F238E27FC236}">
                <a16:creationId xmlns:a16="http://schemas.microsoft.com/office/drawing/2014/main" id="{6AA3CBCA-403F-4F60-8E50-4D6C72E47476}"/>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65000"/>
                    <a:lumOff val="35000"/>
                  </a:schemeClr>
                </a:solidFill>
              </a:rPr>
              <a:t>ecovis.hu</a:t>
            </a:r>
          </a:p>
        </p:txBody>
      </p:sp>
      <p:sp>
        <p:nvSpPr>
          <p:cNvPr id="11" name="Cím 1">
            <a:extLst>
              <a:ext uri="{FF2B5EF4-FFF2-40B4-BE49-F238E27FC236}">
                <a16:creationId xmlns:a16="http://schemas.microsoft.com/office/drawing/2014/main" id="{CECB79A6-5233-4510-B7DC-7764AB3C1BB4}"/>
              </a:ext>
            </a:extLst>
          </p:cNvPr>
          <p:cNvSpPr>
            <a:spLocks noGrp="1"/>
          </p:cNvSpPr>
          <p:nvPr>
            <p:ph type="title"/>
          </p:nvPr>
        </p:nvSpPr>
        <p:spPr>
          <a:xfrm>
            <a:off x="1165458" y="1125659"/>
            <a:ext cx="10515600" cy="449029"/>
          </a:xfrm>
          <a:prstGeom prst="rect">
            <a:avLst/>
          </a:prstGeom>
        </p:spPr>
        <p:txBody>
          <a:bodyPr>
            <a:normAutofit/>
          </a:bodyPr>
          <a:lstStyle>
            <a:lvl1pPr algn="l">
              <a:defRPr sz="2400" b="1">
                <a:solidFill>
                  <a:srgbClr val="CD1533"/>
                </a:solidFill>
              </a:defRPr>
            </a:lvl1pPr>
          </a:lstStyle>
          <a:p>
            <a:r>
              <a:rPr lang="hu-HU" dirty="0"/>
              <a:t>Mintacím szerkesztése</a:t>
            </a:r>
          </a:p>
        </p:txBody>
      </p:sp>
      <p:sp>
        <p:nvSpPr>
          <p:cNvPr id="18" name="Szöveg helye 2">
            <a:extLst>
              <a:ext uri="{FF2B5EF4-FFF2-40B4-BE49-F238E27FC236}">
                <a16:creationId xmlns:a16="http://schemas.microsoft.com/office/drawing/2014/main" id="{EFDAD449-E726-486A-B572-B5BFC5B82A15}"/>
              </a:ext>
            </a:extLst>
          </p:cNvPr>
          <p:cNvSpPr>
            <a:spLocks noGrp="1"/>
          </p:cNvSpPr>
          <p:nvPr>
            <p:ph type="body" idx="16"/>
          </p:nvPr>
        </p:nvSpPr>
        <p:spPr>
          <a:xfrm>
            <a:off x="1165460" y="3603256"/>
            <a:ext cx="2710537" cy="1232635"/>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5" name="Szöveg helye 2">
            <a:extLst>
              <a:ext uri="{FF2B5EF4-FFF2-40B4-BE49-F238E27FC236}">
                <a16:creationId xmlns:a16="http://schemas.microsoft.com/office/drawing/2014/main" id="{75EE5516-424B-46CF-8D4D-1F28456713E3}"/>
              </a:ext>
            </a:extLst>
          </p:cNvPr>
          <p:cNvSpPr>
            <a:spLocks noGrp="1"/>
          </p:cNvSpPr>
          <p:nvPr>
            <p:ph type="body" idx="17"/>
          </p:nvPr>
        </p:nvSpPr>
        <p:spPr>
          <a:xfrm>
            <a:off x="1165458" y="2402061"/>
            <a:ext cx="6793046" cy="823417"/>
          </a:xfrm>
          <a:prstGeom prst="rect">
            <a:avLst/>
          </a:prstGeom>
        </p:spPr>
        <p:txBody>
          <a:bodyPr anchor="t">
            <a:noAutofit/>
          </a:bodyPr>
          <a:lstStyle>
            <a:lvl1pPr marL="0" indent="0">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1" name="Szöveg helye 2">
            <a:extLst>
              <a:ext uri="{FF2B5EF4-FFF2-40B4-BE49-F238E27FC236}">
                <a16:creationId xmlns:a16="http://schemas.microsoft.com/office/drawing/2014/main" id="{965123F6-2177-43F9-BE86-DB55E3D76EC7}"/>
              </a:ext>
            </a:extLst>
          </p:cNvPr>
          <p:cNvSpPr>
            <a:spLocks noGrp="1"/>
          </p:cNvSpPr>
          <p:nvPr>
            <p:ph type="body" idx="19"/>
          </p:nvPr>
        </p:nvSpPr>
        <p:spPr>
          <a:xfrm>
            <a:off x="7479178" y="3620137"/>
            <a:ext cx="2710537" cy="1232635"/>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3" name="Nyíl: ötszög 22">
            <a:extLst>
              <a:ext uri="{FF2B5EF4-FFF2-40B4-BE49-F238E27FC236}">
                <a16:creationId xmlns:a16="http://schemas.microsoft.com/office/drawing/2014/main" id="{89DB08A5-A157-41DE-94FD-2768EFBFF448}"/>
              </a:ext>
            </a:extLst>
          </p:cNvPr>
          <p:cNvSpPr/>
          <p:nvPr userDrawn="1"/>
        </p:nvSpPr>
        <p:spPr>
          <a:xfrm>
            <a:off x="4303245" y="3623489"/>
            <a:ext cx="2748683" cy="1212402"/>
          </a:xfrm>
          <a:prstGeom prst="homePlate">
            <a:avLst>
              <a:gd name="adj" fmla="val 16167"/>
            </a:avLst>
          </a:prstGeom>
          <a:solidFill>
            <a:srgbClr val="CD1533"/>
          </a:solid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 helye 2">
            <a:extLst>
              <a:ext uri="{FF2B5EF4-FFF2-40B4-BE49-F238E27FC236}">
                <a16:creationId xmlns:a16="http://schemas.microsoft.com/office/drawing/2014/main" id="{1B72C7DF-9E92-4864-80CD-316D1611BCBA}"/>
              </a:ext>
            </a:extLst>
          </p:cNvPr>
          <p:cNvSpPr>
            <a:spLocks noGrp="1"/>
          </p:cNvSpPr>
          <p:nvPr>
            <p:ph type="body" idx="18"/>
          </p:nvPr>
        </p:nvSpPr>
        <p:spPr>
          <a:xfrm>
            <a:off x="4322319" y="3618124"/>
            <a:ext cx="2710537" cy="1232635"/>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6" name="Szöveg helye 2">
            <a:extLst>
              <a:ext uri="{FF2B5EF4-FFF2-40B4-BE49-F238E27FC236}">
                <a16:creationId xmlns:a16="http://schemas.microsoft.com/office/drawing/2014/main" id="{7ED56D67-15BC-49CC-AC43-BC27EAC848EC}"/>
              </a:ext>
            </a:extLst>
          </p:cNvPr>
          <p:cNvSpPr>
            <a:spLocks noGrp="1"/>
          </p:cNvSpPr>
          <p:nvPr>
            <p:ph type="body" idx="20"/>
          </p:nvPr>
        </p:nvSpPr>
        <p:spPr>
          <a:xfrm>
            <a:off x="1165458" y="1815822"/>
            <a:ext cx="6793046" cy="327259"/>
          </a:xfrm>
          <a:prstGeom prst="rect">
            <a:avLst/>
          </a:prstGeom>
        </p:spPr>
        <p:txBody>
          <a:bodyPr anchor="b">
            <a:noAutofit/>
          </a:bodyPr>
          <a:lstStyle>
            <a:lvl1pPr marL="0" indent="0">
              <a:buNone/>
              <a:defRPr sz="1800" b="0">
                <a:solidFill>
                  <a:srgbClr val="CD15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9377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1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5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2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0-#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7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750" fill="hold"/>
                                        <p:tgtEl>
                                          <p:spTgt spid="22"/>
                                        </p:tgtEl>
                                        <p:attrNameLst>
                                          <p:attrName>ppt_x</p:attrName>
                                        </p:attrNameLst>
                                      </p:cBhvr>
                                      <p:tavLst>
                                        <p:tav tm="0">
                                          <p:val>
                                            <p:strVal val="0-#ppt_w/2"/>
                                          </p:val>
                                        </p:tav>
                                        <p:tav tm="100000">
                                          <p:val>
                                            <p:strVal val="#ppt_x"/>
                                          </p:val>
                                        </p:tav>
                                      </p:tavLst>
                                    </p:anim>
                                    <p:anim calcmode="lin" valueType="num">
                                      <p:cBhvr additive="base">
                                        <p:cTn id="28" dur="75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750" fill="hold"/>
                                        <p:tgtEl>
                                          <p:spTgt spid="23"/>
                                        </p:tgtEl>
                                        <p:attrNameLst>
                                          <p:attrName>ppt_x</p:attrName>
                                        </p:attrNameLst>
                                      </p:cBhvr>
                                      <p:tavLst>
                                        <p:tav tm="0">
                                          <p:val>
                                            <p:strVal val="0-#ppt_w/2"/>
                                          </p:val>
                                        </p:tav>
                                        <p:tav tm="100000">
                                          <p:val>
                                            <p:strVal val="#ppt_x"/>
                                          </p:val>
                                        </p:tav>
                                      </p:tavLst>
                                    </p:anim>
                                    <p:anim calcmode="lin" valueType="num">
                                      <p:cBhvr additive="base">
                                        <p:cTn id="32" dur="75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6">
                                            <p:txEl>
                                              <p:pRg st="0" end="0"/>
                                            </p:txEl>
                                          </p:spTgt>
                                        </p:tgtEl>
                                        <p:attrNameLst>
                                          <p:attrName>style.visibility</p:attrName>
                                        </p:attrNameLst>
                                      </p:cBhvr>
                                      <p:to>
                                        <p:strVal val="visible"/>
                                      </p:to>
                                    </p:set>
                                    <p:anim calcmode="lin" valueType="num">
                                      <p:cBhvr additive="base">
                                        <p:cTn id="35" dur="75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6" dur="75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P spid="18" grpId="0" build="p">
        <p:tmplLst>
          <p:tmpl lvl="1">
            <p:tnLst>
              <p:par>
                <p:cTn presetID="2" presetClass="entr" presetSubtype="8"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fill="hold" nodeType="withEffect">
                  <p:stCondLst>
                    <p:cond delay="7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3" grpId="0" animBg="1"/>
      <p:bldP spid="19" grpId="0" build="p">
        <p:tmplLst>
          <p:tmpl lvl="1">
            <p:tnLst>
              <p:par>
                <p:cTn presetID="2" presetClass="entr" presetSubtype="8"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ciók">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9AF1D1A0-F1EE-451C-A953-D88D347F3E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7" name="Egyenes összekötő 6">
            <a:extLst>
              <a:ext uri="{FF2B5EF4-FFF2-40B4-BE49-F238E27FC236}">
                <a16:creationId xmlns:a16="http://schemas.microsoft.com/office/drawing/2014/main" id="{22B9B62B-D06A-40C2-9FD8-C0ECDF211502}"/>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8" name="Cím 1">
            <a:extLst>
              <a:ext uri="{FF2B5EF4-FFF2-40B4-BE49-F238E27FC236}">
                <a16:creationId xmlns:a16="http://schemas.microsoft.com/office/drawing/2014/main" id="{B641F11E-885B-4618-A95F-F28373A231F0}"/>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65000"/>
                    <a:lumOff val="35000"/>
                  </a:schemeClr>
                </a:solidFill>
              </a:rPr>
              <a:t>ecovis.hu</a:t>
            </a:r>
          </a:p>
        </p:txBody>
      </p:sp>
      <p:sp>
        <p:nvSpPr>
          <p:cNvPr id="9" name="Háromszög 8">
            <a:extLst>
              <a:ext uri="{FF2B5EF4-FFF2-40B4-BE49-F238E27FC236}">
                <a16:creationId xmlns:a16="http://schemas.microsoft.com/office/drawing/2014/main" id="{F5B4BF61-458E-4010-91B9-3D0E16A99DEE}"/>
              </a:ext>
            </a:extLst>
          </p:cNvPr>
          <p:cNvSpPr/>
          <p:nvPr userDrawn="1"/>
        </p:nvSpPr>
        <p:spPr>
          <a:xfrm rot="10800000">
            <a:off x="4194445" y="3923945"/>
            <a:ext cx="412616" cy="355703"/>
          </a:xfrm>
          <a:prstGeom prst="triangle">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 helye 2">
            <a:extLst>
              <a:ext uri="{FF2B5EF4-FFF2-40B4-BE49-F238E27FC236}">
                <a16:creationId xmlns:a16="http://schemas.microsoft.com/office/drawing/2014/main" id="{0BD676A8-2B04-48E7-923E-65165653C983}"/>
              </a:ext>
            </a:extLst>
          </p:cNvPr>
          <p:cNvSpPr>
            <a:spLocks noGrp="1"/>
          </p:cNvSpPr>
          <p:nvPr>
            <p:ph type="body" idx="18" hasCustomPrompt="1"/>
          </p:nvPr>
        </p:nvSpPr>
        <p:spPr>
          <a:xfrm>
            <a:off x="2905504" y="4349429"/>
            <a:ext cx="2990499" cy="826526"/>
          </a:xfrm>
          <a:prstGeom prst="rect">
            <a:avLst/>
          </a:prstGeom>
        </p:spPr>
        <p:txBody>
          <a:bodyPr anchor="ctr">
            <a:normAutofit/>
          </a:bodyPr>
          <a:lstStyle>
            <a:lvl1pPr marL="0" indent="0" algn="ctr">
              <a:buNone/>
              <a:defRPr sz="2000" b="1">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2" name="Szöveg helye 2">
            <a:extLst>
              <a:ext uri="{FF2B5EF4-FFF2-40B4-BE49-F238E27FC236}">
                <a16:creationId xmlns:a16="http://schemas.microsoft.com/office/drawing/2014/main" id="{2CD0DAAD-AA84-4993-A594-57E726F0C902}"/>
              </a:ext>
            </a:extLst>
          </p:cNvPr>
          <p:cNvSpPr>
            <a:spLocks noGrp="1"/>
          </p:cNvSpPr>
          <p:nvPr>
            <p:ph type="body" idx="19" hasCustomPrompt="1"/>
          </p:nvPr>
        </p:nvSpPr>
        <p:spPr>
          <a:xfrm>
            <a:off x="2905504" y="2722445"/>
            <a:ext cx="2990499" cy="714720"/>
          </a:xfrm>
          <a:prstGeom prst="rect">
            <a:avLst/>
          </a:prstGeom>
          <a:solidFill>
            <a:srgbClr val="CD1533"/>
          </a:solidFill>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0" name="Cím 1">
            <a:extLst>
              <a:ext uri="{FF2B5EF4-FFF2-40B4-BE49-F238E27FC236}">
                <a16:creationId xmlns:a16="http://schemas.microsoft.com/office/drawing/2014/main" id="{CF99A084-9190-4ECA-8C99-A2798B083E81}"/>
              </a:ext>
            </a:extLst>
          </p:cNvPr>
          <p:cNvSpPr>
            <a:spLocks noGrp="1"/>
          </p:cNvSpPr>
          <p:nvPr>
            <p:ph type="title" hasCustomPrompt="1"/>
          </p:nvPr>
        </p:nvSpPr>
        <p:spPr>
          <a:xfrm>
            <a:off x="1165459" y="1153348"/>
            <a:ext cx="9563467" cy="449029"/>
          </a:xfrm>
          <a:prstGeom prst="rect">
            <a:avLst/>
          </a:prstGeom>
        </p:spPr>
        <p:txBody>
          <a:bodyPr>
            <a:normAutofit/>
          </a:bodyPr>
          <a:lstStyle>
            <a:lvl1pPr algn="l">
              <a:defRPr sz="2400" b="1">
                <a:solidFill>
                  <a:srgbClr val="CD1533"/>
                </a:solidFill>
              </a:defRPr>
            </a:lvl1pPr>
          </a:lstStyle>
          <a:p>
            <a:r>
              <a:rPr lang="hu-HU" dirty="0"/>
              <a:t>mintacím szerkesztése</a:t>
            </a:r>
          </a:p>
        </p:txBody>
      </p:sp>
      <p:sp>
        <p:nvSpPr>
          <p:cNvPr id="13" name="Szöveg helye 2">
            <a:extLst>
              <a:ext uri="{FF2B5EF4-FFF2-40B4-BE49-F238E27FC236}">
                <a16:creationId xmlns:a16="http://schemas.microsoft.com/office/drawing/2014/main" id="{B1692FCA-FDC5-48BB-BF90-71C07162F5BE}"/>
              </a:ext>
            </a:extLst>
          </p:cNvPr>
          <p:cNvSpPr>
            <a:spLocks noGrp="1"/>
          </p:cNvSpPr>
          <p:nvPr>
            <p:ph type="body" idx="20" hasCustomPrompt="1"/>
          </p:nvPr>
        </p:nvSpPr>
        <p:spPr>
          <a:xfrm>
            <a:off x="6308620" y="2718707"/>
            <a:ext cx="2990499" cy="718457"/>
          </a:xfrm>
          <a:prstGeom prst="rect">
            <a:avLst/>
          </a:prstGeom>
          <a:solidFill>
            <a:srgbClr val="CD1533"/>
          </a:solidFill>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5" name="Háromszög 14">
            <a:extLst>
              <a:ext uri="{FF2B5EF4-FFF2-40B4-BE49-F238E27FC236}">
                <a16:creationId xmlns:a16="http://schemas.microsoft.com/office/drawing/2014/main" id="{CE386813-5316-4AAD-B553-66A6FA9DA27A}"/>
              </a:ext>
            </a:extLst>
          </p:cNvPr>
          <p:cNvSpPr/>
          <p:nvPr userDrawn="1"/>
        </p:nvSpPr>
        <p:spPr>
          <a:xfrm rot="10800000">
            <a:off x="7597561" y="3923945"/>
            <a:ext cx="412616" cy="355703"/>
          </a:xfrm>
          <a:prstGeom prst="triangle">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öveg helye 2">
            <a:extLst>
              <a:ext uri="{FF2B5EF4-FFF2-40B4-BE49-F238E27FC236}">
                <a16:creationId xmlns:a16="http://schemas.microsoft.com/office/drawing/2014/main" id="{FDA3C31D-8EC0-44ED-88F6-A9C124CB8BAF}"/>
              </a:ext>
            </a:extLst>
          </p:cNvPr>
          <p:cNvSpPr>
            <a:spLocks noGrp="1"/>
          </p:cNvSpPr>
          <p:nvPr>
            <p:ph type="body" idx="21" hasCustomPrompt="1"/>
          </p:nvPr>
        </p:nvSpPr>
        <p:spPr>
          <a:xfrm>
            <a:off x="6308620" y="4349429"/>
            <a:ext cx="2990499" cy="826526"/>
          </a:xfrm>
          <a:prstGeom prst="rect">
            <a:avLst/>
          </a:prstGeom>
        </p:spPr>
        <p:txBody>
          <a:bodyPr anchor="ctr">
            <a:normAutofit/>
          </a:bodyPr>
          <a:lstStyle>
            <a:lvl1pPr marL="0" indent="0" algn="ctr">
              <a:buNone/>
              <a:defRPr sz="2000" b="1">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Tree>
    <p:extLst>
      <p:ext uri="{BB962C8B-B14F-4D97-AF65-F5344CB8AC3E}">
        <p14:creationId xmlns:p14="http://schemas.microsoft.com/office/powerpoint/2010/main" val="28902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p">
        <p:tmplLst>
          <p:tmpl lvl="1">
            <p:tnLst>
              <p:par>
                <p:cTn presetID="2" presetClass="entr" presetSubtype="1"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animBg="1"/>
      <p:bldP spid="16" grpId="0" build="p">
        <p:tmplLst>
          <p:tmpl lvl="1">
            <p:tnLst>
              <p:par>
                <p:cTn presetID="2" presetClass="entr" presetSubtype="1"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ciók_2">
    <p:spTree>
      <p:nvGrpSpPr>
        <p:cNvPr id="1" name=""/>
        <p:cNvGrpSpPr/>
        <p:nvPr/>
      </p:nvGrpSpPr>
      <p:grpSpPr>
        <a:xfrm>
          <a:off x="0" y="0"/>
          <a:ext cx="0" cy="0"/>
          <a:chOff x="0" y="0"/>
          <a:chExt cx="0" cy="0"/>
        </a:xfrm>
      </p:grpSpPr>
      <p:sp>
        <p:nvSpPr>
          <p:cNvPr id="30" name="Nyíl: ötszög 29">
            <a:extLst>
              <a:ext uri="{FF2B5EF4-FFF2-40B4-BE49-F238E27FC236}">
                <a16:creationId xmlns:a16="http://schemas.microsoft.com/office/drawing/2014/main" id="{7FF27657-A007-4D90-A078-24B65D05F316}"/>
              </a:ext>
            </a:extLst>
          </p:cNvPr>
          <p:cNvSpPr/>
          <p:nvPr userDrawn="1"/>
        </p:nvSpPr>
        <p:spPr>
          <a:xfrm rot="5400000">
            <a:off x="4294448" y="1884931"/>
            <a:ext cx="779680" cy="8669167"/>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Nyíl: ötszög 34">
            <a:extLst>
              <a:ext uri="{FF2B5EF4-FFF2-40B4-BE49-F238E27FC236}">
                <a16:creationId xmlns:a16="http://schemas.microsoft.com/office/drawing/2014/main" id="{35CEDEFD-C426-4525-88EE-81F5C709CCFD}"/>
              </a:ext>
            </a:extLst>
          </p:cNvPr>
          <p:cNvSpPr/>
          <p:nvPr userDrawn="1"/>
        </p:nvSpPr>
        <p:spPr>
          <a:xfrm rot="16200000">
            <a:off x="9573540" y="2088632"/>
            <a:ext cx="658792" cy="2451168"/>
          </a:xfrm>
          <a:prstGeom prst="homePlate">
            <a:avLst>
              <a:gd name="adj" fmla="val 28799"/>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Nyíl: ötszög 33">
            <a:extLst>
              <a:ext uri="{FF2B5EF4-FFF2-40B4-BE49-F238E27FC236}">
                <a16:creationId xmlns:a16="http://schemas.microsoft.com/office/drawing/2014/main" id="{D528FDC9-D1A1-4153-8B70-6F026BD8D774}"/>
              </a:ext>
            </a:extLst>
          </p:cNvPr>
          <p:cNvSpPr/>
          <p:nvPr userDrawn="1"/>
        </p:nvSpPr>
        <p:spPr>
          <a:xfrm rot="16200000">
            <a:off x="6977688" y="2079089"/>
            <a:ext cx="658792" cy="2451168"/>
          </a:xfrm>
          <a:prstGeom prst="homePlate">
            <a:avLst>
              <a:gd name="adj" fmla="val 28799"/>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Nyíl: ötszög 32">
            <a:extLst>
              <a:ext uri="{FF2B5EF4-FFF2-40B4-BE49-F238E27FC236}">
                <a16:creationId xmlns:a16="http://schemas.microsoft.com/office/drawing/2014/main" id="{F7EE00EB-5EC6-4708-BB16-2A2EFD9F7C9C}"/>
              </a:ext>
            </a:extLst>
          </p:cNvPr>
          <p:cNvSpPr/>
          <p:nvPr userDrawn="1"/>
        </p:nvSpPr>
        <p:spPr>
          <a:xfrm rot="16200000">
            <a:off x="4382164" y="2079088"/>
            <a:ext cx="658792" cy="2451168"/>
          </a:xfrm>
          <a:prstGeom prst="homePlate">
            <a:avLst>
              <a:gd name="adj" fmla="val 28799"/>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Nyíl: ötszög 31">
            <a:extLst>
              <a:ext uri="{FF2B5EF4-FFF2-40B4-BE49-F238E27FC236}">
                <a16:creationId xmlns:a16="http://schemas.microsoft.com/office/drawing/2014/main" id="{13FE27E2-0254-4B13-A534-104BB8659C1F}"/>
              </a:ext>
            </a:extLst>
          </p:cNvPr>
          <p:cNvSpPr/>
          <p:nvPr userDrawn="1"/>
        </p:nvSpPr>
        <p:spPr>
          <a:xfrm rot="16200000">
            <a:off x="1796264" y="2080446"/>
            <a:ext cx="658792" cy="2451168"/>
          </a:xfrm>
          <a:prstGeom prst="homePlate">
            <a:avLst>
              <a:gd name="adj" fmla="val 28799"/>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a:extLst>
              <a:ext uri="{FF2B5EF4-FFF2-40B4-BE49-F238E27FC236}">
                <a16:creationId xmlns:a16="http://schemas.microsoft.com/office/drawing/2014/main" id="{65009D7C-EA2C-4201-A349-DEB2B1FFED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6" name="Egyenes összekötő 5">
            <a:extLst>
              <a:ext uri="{FF2B5EF4-FFF2-40B4-BE49-F238E27FC236}">
                <a16:creationId xmlns:a16="http://schemas.microsoft.com/office/drawing/2014/main" id="{B9742391-59BF-41BA-8AFE-271722182EEF}"/>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7" name="Cím 1">
            <a:extLst>
              <a:ext uri="{FF2B5EF4-FFF2-40B4-BE49-F238E27FC236}">
                <a16:creationId xmlns:a16="http://schemas.microsoft.com/office/drawing/2014/main" id="{6E96F832-CACA-4437-8CD8-595A4948341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2" name="Cím 1">
            <a:extLst>
              <a:ext uri="{FF2B5EF4-FFF2-40B4-BE49-F238E27FC236}">
                <a16:creationId xmlns:a16="http://schemas.microsoft.com/office/drawing/2014/main" id="{803471B2-2377-45AF-894D-292A9F0F0AC4}"/>
              </a:ext>
            </a:extLst>
          </p:cNvPr>
          <p:cNvSpPr>
            <a:spLocks noGrp="1"/>
          </p:cNvSpPr>
          <p:nvPr>
            <p:ph type="title" hasCustomPrompt="1"/>
          </p:nvPr>
        </p:nvSpPr>
        <p:spPr>
          <a:xfrm>
            <a:off x="1165459" y="1153348"/>
            <a:ext cx="9563467" cy="449029"/>
          </a:xfrm>
          <a:prstGeom prst="rect">
            <a:avLst/>
          </a:prstGeom>
        </p:spPr>
        <p:txBody>
          <a:bodyPr>
            <a:normAutofit/>
          </a:bodyPr>
          <a:lstStyle>
            <a:lvl1pPr algn="l">
              <a:defRPr sz="2400" b="1">
                <a:solidFill>
                  <a:srgbClr val="CD1533"/>
                </a:solidFill>
              </a:defRPr>
            </a:lvl1pPr>
          </a:lstStyle>
          <a:p>
            <a:r>
              <a:rPr lang="hu-HU" dirty="0"/>
              <a:t>mintacím szerkesztése</a:t>
            </a:r>
          </a:p>
        </p:txBody>
      </p:sp>
      <p:sp>
        <p:nvSpPr>
          <p:cNvPr id="14" name="Szöveg helye 2">
            <a:extLst>
              <a:ext uri="{FF2B5EF4-FFF2-40B4-BE49-F238E27FC236}">
                <a16:creationId xmlns:a16="http://schemas.microsoft.com/office/drawing/2014/main" id="{8F4E392A-891A-4667-81C2-7D2E34087EAC}"/>
              </a:ext>
            </a:extLst>
          </p:cNvPr>
          <p:cNvSpPr>
            <a:spLocks noGrp="1"/>
          </p:cNvSpPr>
          <p:nvPr>
            <p:ph type="body" idx="16" hasCustomPrompt="1"/>
          </p:nvPr>
        </p:nvSpPr>
        <p:spPr>
          <a:xfrm>
            <a:off x="3486299" y="3173493"/>
            <a:ext cx="2450523" cy="463099"/>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5" name="Szöveg helye 2">
            <a:extLst>
              <a:ext uri="{FF2B5EF4-FFF2-40B4-BE49-F238E27FC236}">
                <a16:creationId xmlns:a16="http://schemas.microsoft.com/office/drawing/2014/main" id="{BFCAFD56-B695-4BE4-BE65-280CC077E112}"/>
              </a:ext>
            </a:extLst>
          </p:cNvPr>
          <p:cNvSpPr>
            <a:spLocks noGrp="1"/>
          </p:cNvSpPr>
          <p:nvPr>
            <p:ph type="body" idx="17" hasCustomPrompt="1"/>
          </p:nvPr>
        </p:nvSpPr>
        <p:spPr>
          <a:xfrm>
            <a:off x="890449" y="3173492"/>
            <a:ext cx="2450523" cy="463099"/>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6" name="Szöveg helye 2">
            <a:extLst>
              <a:ext uri="{FF2B5EF4-FFF2-40B4-BE49-F238E27FC236}">
                <a16:creationId xmlns:a16="http://schemas.microsoft.com/office/drawing/2014/main" id="{B8B58384-AD5E-4BBE-8F99-87CC9844FC81}"/>
              </a:ext>
            </a:extLst>
          </p:cNvPr>
          <p:cNvSpPr>
            <a:spLocks noGrp="1"/>
          </p:cNvSpPr>
          <p:nvPr>
            <p:ph type="body" idx="18" hasCustomPrompt="1"/>
          </p:nvPr>
        </p:nvSpPr>
        <p:spPr>
          <a:xfrm>
            <a:off x="6082149" y="3173491"/>
            <a:ext cx="2450523" cy="463099"/>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7" name="Szöveg helye 2">
            <a:extLst>
              <a:ext uri="{FF2B5EF4-FFF2-40B4-BE49-F238E27FC236}">
                <a16:creationId xmlns:a16="http://schemas.microsoft.com/office/drawing/2014/main" id="{CD29D399-844E-42C2-801B-CB0CD0DE2F11}"/>
              </a:ext>
            </a:extLst>
          </p:cNvPr>
          <p:cNvSpPr>
            <a:spLocks noGrp="1"/>
          </p:cNvSpPr>
          <p:nvPr>
            <p:ph type="body" idx="19" hasCustomPrompt="1"/>
          </p:nvPr>
        </p:nvSpPr>
        <p:spPr>
          <a:xfrm>
            <a:off x="8677352" y="3173490"/>
            <a:ext cx="2450523" cy="463099"/>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cxnSp>
        <p:nvCxnSpPr>
          <p:cNvPr id="21" name="Egyenes összekötő 20">
            <a:extLst>
              <a:ext uri="{FF2B5EF4-FFF2-40B4-BE49-F238E27FC236}">
                <a16:creationId xmlns:a16="http://schemas.microsoft.com/office/drawing/2014/main" id="{1A4CB60D-89AD-4ED6-A7C5-3A36A8867D80}"/>
              </a:ext>
            </a:extLst>
          </p:cNvPr>
          <p:cNvCxnSpPr>
            <a:cxnSpLocks/>
          </p:cNvCxnSpPr>
          <p:nvPr userDrawn="1"/>
        </p:nvCxnSpPr>
        <p:spPr>
          <a:xfrm flipV="1">
            <a:off x="2077610" y="3878997"/>
            <a:ext cx="0" cy="39963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Szöveg helye 2">
            <a:extLst>
              <a:ext uri="{FF2B5EF4-FFF2-40B4-BE49-F238E27FC236}">
                <a16:creationId xmlns:a16="http://schemas.microsoft.com/office/drawing/2014/main" id="{411C8CF9-B1D3-4030-9143-2AA5AE11BEB4}"/>
              </a:ext>
            </a:extLst>
          </p:cNvPr>
          <p:cNvSpPr>
            <a:spLocks noGrp="1"/>
          </p:cNvSpPr>
          <p:nvPr>
            <p:ph type="body" idx="21" hasCustomPrompt="1"/>
          </p:nvPr>
        </p:nvSpPr>
        <p:spPr>
          <a:xfrm>
            <a:off x="890449" y="4521484"/>
            <a:ext cx="2450523" cy="463099"/>
          </a:xfrm>
          <a:prstGeom prst="rect">
            <a:avLst/>
          </a:prstGeom>
        </p:spPr>
        <p:txBody>
          <a:bodyPr anchor="ctr">
            <a:normAutofit/>
          </a:bodyPr>
          <a:lstStyle>
            <a:lvl1pPr marL="0" indent="0" algn="ctr">
              <a:buNone/>
              <a:defRPr sz="1800" b="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24" name="Szöveg helye 2">
            <a:extLst>
              <a:ext uri="{FF2B5EF4-FFF2-40B4-BE49-F238E27FC236}">
                <a16:creationId xmlns:a16="http://schemas.microsoft.com/office/drawing/2014/main" id="{19B8D66C-8577-42BE-8FC3-8AB7FFAB908B}"/>
              </a:ext>
            </a:extLst>
          </p:cNvPr>
          <p:cNvSpPr>
            <a:spLocks noGrp="1"/>
          </p:cNvSpPr>
          <p:nvPr>
            <p:ph type="body" idx="22" hasCustomPrompt="1"/>
          </p:nvPr>
        </p:nvSpPr>
        <p:spPr>
          <a:xfrm>
            <a:off x="6082149" y="4521483"/>
            <a:ext cx="2450523" cy="463099"/>
          </a:xfrm>
          <a:prstGeom prst="rect">
            <a:avLst/>
          </a:prstGeom>
        </p:spPr>
        <p:txBody>
          <a:bodyPr anchor="ctr">
            <a:normAutofit/>
          </a:bodyPr>
          <a:lstStyle>
            <a:lvl1pPr marL="0" indent="0" algn="ctr">
              <a:buNone/>
              <a:defRPr sz="1800" b="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25" name="Szöveg helye 2">
            <a:extLst>
              <a:ext uri="{FF2B5EF4-FFF2-40B4-BE49-F238E27FC236}">
                <a16:creationId xmlns:a16="http://schemas.microsoft.com/office/drawing/2014/main" id="{CA60BC99-20A3-406F-9189-AF5149339E9C}"/>
              </a:ext>
            </a:extLst>
          </p:cNvPr>
          <p:cNvSpPr>
            <a:spLocks noGrp="1"/>
          </p:cNvSpPr>
          <p:nvPr>
            <p:ph type="body" idx="23" hasCustomPrompt="1"/>
          </p:nvPr>
        </p:nvSpPr>
        <p:spPr>
          <a:xfrm>
            <a:off x="8677352" y="4521482"/>
            <a:ext cx="2450523" cy="463099"/>
          </a:xfrm>
          <a:prstGeom prst="rect">
            <a:avLst/>
          </a:prstGeom>
        </p:spPr>
        <p:txBody>
          <a:bodyPr anchor="ctr">
            <a:normAutofit/>
          </a:bodyPr>
          <a:lstStyle>
            <a:lvl1pPr marL="0" indent="0" algn="ctr">
              <a:buNone/>
              <a:defRPr sz="1800" b="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27" name="Szöveg helye 2">
            <a:extLst>
              <a:ext uri="{FF2B5EF4-FFF2-40B4-BE49-F238E27FC236}">
                <a16:creationId xmlns:a16="http://schemas.microsoft.com/office/drawing/2014/main" id="{222591B3-E717-4EB3-8344-7B7FFADE3AE0}"/>
              </a:ext>
            </a:extLst>
          </p:cNvPr>
          <p:cNvSpPr>
            <a:spLocks noGrp="1"/>
          </p:cNvSpPr>
          <p:nvPr>
            <p:ph type="body" idx="25"/>
          </p:nvPr>
        </p:nvSpPr>
        <p:spPr>
          <a:xfrm>
            <a:off x="4721930" y="2062668"/>
            <a:ext cx="2450523" cy="463099"/>
          </a:xfrm>
          <a:prstGeom prst="rect">
            <a:avLst/>
          </a:prstGeom>
        </p:spPr>
        <p:txBody>
          <a:bodyPr anchor="ctr">
            <a:normAutofit/>
          </a:bodyPr>
          <a:lstStyle>
            <a:lvl1pPr marL="0" indent="0" algn="ctr">
              <a:buNone/>
              <a:defRPr sz="1800" b="1">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cxnSp>
        <p:nvCxnSpPr>
          <p:cNvPr id="28" name="Egyenes összekötő 27">
            <a:extLst>
              <a:ext uri="{FF2B5EF4-FFF2-40B4-BE49-F238E27FC236}">
                <a16:creationId xmlns:a16="http://schemas.microsoft.com/office/drawing/2014/main" id="{1F3FABFF-7BAA-4187-B671-05FE4D957101}"/>
              </a:ext>
            </a:extLst>
          </p:cNvPr>
          <p:cNvCxnSpPr>
            <a:cxnSpLocks/>
          </p:cNvCxnSpPr>
          <p:nvPr userDrawn="1"/>
        </p:nvCxnSpPr>
        <p:spPr>
          <a:xfrm flipV="1">
            <a:off x="7308196" y="3878997"/>
            <a:ext cx="0" cy="39963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a:extLst>
              <a:ext uri="{FF2B5EF4-FFF2-40B4-BE49-F238E27FC236}">
                <a16:creationId xmlns:a16="http://schemas.microsoft.com/office/drawing/2014/main" id="{DB09EF5E-FD91-48BE-A15F-33249AD5E677}"/>
              </a:ext>
            </a:extLst>
          </p:cNvPr>
          <p:cNvCxnSpPr>
            <a:cxnSpLocks/>
          </p:cNvCxnSpPr>
          <p:nvPr userDrawn="1"/>
        </p:nvCxnSpPr>
        <p:spPr>
          <a:xfrm flipV="1">
            <a:off x="9904439" y="3878997"/>
            <a:ext cx="0" cy="39963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Szöveg helye 2">
            <a:extLst>
              <a:ext uri="{FF2B5EF4-FFF2-40B4-BE49-F238E27FC236}">
                <a16:creationId xmlns:a16="http://schemas.microsoft.com/office/drawing/2014/main" id="{66340EC4-5293-4FB7-A226-6E1A386EB7DC}"/>
              </a:ext>
            </a:extLst>
          </p:cNvPr>
          <p:cNvSpPr>
            <a:spLocks noGrp="1"/>
          </p:cNvSpPr>
          <p:nvPr>
            <p:ph type="body" idx="26" hasCustomPrompt="1"/>
          </p:nvPr>
        </p:nvSpPr>
        <p:spPr>
          <a:xfrm>
            <a:off x="349703" y="5830155"/>
            <a:ext cx="8669169" cy="779200"/>
          </a:xfrm>
          <a:prstGeom prst="rect">
            <a:avLst/>
          </a:prstGeom>
        </p:spPr>
        <p:txBody>
          <a:bodyPr anchor="ctr">
            <a:normAutofit/>
          </a:bodyPr>
          <a:lstStyle>
            <a:lvl1pPr marL="0" indent="0" algn="l">
              <a:buNone/>
              <a:defRPr sz="1800" b="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Tree>
    <p:extLst>
      <p:ext uri="{BB962C8B-B14F-4D97-AF65-F5344CB8AC3E}">
        <p14:creationId xmlns:p14="http://schemas.microsoft.com/office/powerpoint/2010/main" val="272265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5">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16">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2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ppt_x"/>
                                          </p:val>
                                        </p:tav>
                                        <p:tav tm="100000">
                                          <p:val>
                                            <p:strVal val="#ppt_x"/>
                                          </p:val>
                                        </p:tav>
                                      </p:tavLst>
                                    </p:anim>
                                    <p:anim calcmode="lin" valueType="num">
                                      <p:cBhvr additive="base">
                                        <p:cTn id="24" dur="75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1250"/>
                                  </p:stCondLst>
                                  <p:childTnLst>
                                    <p:set>
                                      <p:cBhvr>
                                        <p:cTn id="26" dur="1" fill="hold">
                                          <p:stCondLst>
                                            <p:cond delay="0"/>
                                          </p:stCondLst>
                                        </p:cTn>
                                        <p:tgtEl>
                                          <p:spTgt spid="23">
                                            <p:txEl>
                                              <p:pRg st="0" end="0"/>
                                            </p:txEl>
                                          </p:spTgt>
                                        </p:tgtEl>
                                        <p:attrNameLst>
                                          <p:attrName>style.visibility</p:attrName>
                                        </p:attrNameLst>
                                      </p:cBhvr>
                                      <p:to>
                                        <p:strVal val="visible"/>
                                      </p:to>
                                    </p:set>
                                    <p:anim calcmode="lin" valueType="num">
                                      <p:cBhvr additive="base">
                                        <p:cTn id="27"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125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24">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25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2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50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750" fill="hold"/>
                                        <p:tgtEl>
                                          <p:spTgt spid="32"/>
                                        </p:tgtEl>
                                        <p:attrNameLst>
                                          <p:attrName>ppt_x</p:attrName>
                                        </p:attrNameLst>
                                      </p:cBhvr>
                                      <p:tavLst>
                                        <p:tav tm="0">
                                          <p:val>
                                            <p:strVal val="#ppt_x"/>
                                          </p:val>
                                        </p:tav>
                                        <p:tav tm="100000">
                                          <p:val>
                                            <p:strVal val="#ppt_x"/>
                                          </p:val>
                                        </p:tav>
                                      </p:tavLst>
                                    </p:anim>
                                    <p:anim calcmode="lin" valueType="num">
                                      <p:cBhvr additive="base">
                                        <p:cTn id="40" dur="75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50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750" fill="hold"/>
                                        <p:tgtEl>
                                          <p:spTgt spid="33"/>
                                        </p:tgtEl>
                                        <p:attrNameLst>
                                          <p:attrName>ppt_x</p:attrName>
                                        </p:attrNameLst>
                                      </p:cBhvr>
                                      <p:tavLst>
                                        <p:tav tm="0">
                                          <p:val>
                                            <p:strVal val="#ppt_x"/>
                                          </p:val>
                                        </p:tav>
                                        <p:tav tm="100000">
                                          <p:val>
                                            <p:strVal val="#ppt_x"/>
                                          </p:val>
                                        </p:tav>
                                      </p:tavLst>
                                    </p:anim>
                                    <p:anim calcmode="lin" valueType="num">
                                      <p:cBhvr additive="base">
                                        <p:cTn id="44" dur="750" fill="hold"/>
                                        <p:tgtEl>
                                          <p:spTgt spid="33"/>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50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750" fill="hold"/>
                                        <p:tgtEl>
                                          <p:spTgt spid="34"/>
                                        </p:tgtEl>
                                        <p:attrNameLst>
                                          <p:attrName>ppt_x</p:attrName>
                                        </p:attrNameLst>
                                      </p:cBhvr>
                                      <p:tavLst>
                                        <p:tav tm="0">
                                          <p:val>
                                            <p:strVal val="#ppt_x"/>
                                          </p:val>
                                        </p:tav>
                                        <p:tav tm="100000">
                                          <p:val>
                                            <p:strVal val="#ppt_x"/>
                                          </p:val>
                                        </p:tav>
                                      </p:tavLst>
                                    </p:anim>
                                    <p:anim calcmode="lin" valueType="num">
                                      <p:cBhvr additive="base">
                                        <p:cTn id="48" dur="750" fill="hold"/>
                                        <p:tgtEl>
                                          <p:spTgt spid="3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750" fill="hold"/>
                                        <p:tgtEl>
                                          <p:spTgt spid="35"/>
                                        </p:tgtEl>
                                        <p:attrNameLst>
                                          <p:attrName>ppt_x</p:attrName>
                                        </p:attrNameLst>
                                      </p:cBhvr>
                                      <p:tavLst>
                                        <p:tav tm="0">
                                          <p:val>
                                            <p:strVal val="#ppt_x"/>
                                          </p:val>
                                        </p:tav>
                                        <p:tav tm="100000">
                                          <p:val>
                                            <p:strVal val="#ppt_x"/>
                                          </p:val>
                                        </p:tav>
                                      </p:tavLst>
                                    </p:anim>
                                    <p:anim calcmode="lin" valueType="num">
                                      <p:cBhvr additive="base">
                                        <p:cTn id="52" dur="75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125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750" fill="hold"/>
                                        <p:tgtEl>
                                          <p:spTgt spid="28"/>
                                        </p:tgtEl>
                                        <p:attrNameLst>
                                          <p:attrName>ppt_x</p:attrName>
                                        </p:attrNameLst>
                                      </p:cBhvr>
                                      <p:tavLst>
                                        <p:tav tm="0">
                                          <p:val>
                                            <p:strVal val="#ppt_x"/>
                                          </p:val>
                                        </p:tav>
                                        <p:tav tm="100000">
                                          <p:val>
                                            <p:strVal val="#ppt_x"/>
                                          </p:val>
                                        </p:tav>
                                      </p:tavLst>
                                    </p:anim>
                                    <p:anim calcmode="lin" valueType="num">
                                      <p:cBhvr additive="base">
                                        <p:cTn id="56" dur="750" fill="hold"/>
                                        <p:tgtEl>
                                          <p:spTgt spid="28"/>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125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750" fill="hold"/>
                                        <p:tgtEl>
                                          <p:spTgt spid="29"/>
                                        </p:tgtEl>
                                        <p:attrNameLst>
                                          <p:attrName>ppt_x</p:attrName>
                                        </p:attrNameLst>
                                      </p:cBhvr>
                                      <p:tavLst>
                                        <p:tav tm="0">
                                          <p:val>
                                            <p:strVal val="#ppt_x"/>
                                          </p:val>
                                        </p:tav>
                                        <p:tav tm="100000">
                                          <p:val>
                                            <p:strVal val="#ppt_x"/>
                                          </p:val>
                                        </p:tav>
                                      </p:tavLst>
                                    </p:anim>
                                    <p:anim calcmode="lin" valueType="num">
                                      <p:cBhvr additive="base">
                                        <p:cTn id="60" dur="75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 calcmode="lin" valueType="num">
                                      <p:cBhvr additive="base">
                                        <p:cTn id="6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P spid="34" grpId="0" animBg="1"/>
      <p:bldP spid="33" grpId="0" animBg="1"/>
      <p:bldP spid="32" grpId="0" animBg="1"/>
      <p:bldP spid="14" grpId="0" build="p">
        <p:tmplLst>
          <p:tmpl lvl="1">
            <p:tnLst>
              <p:par>
                <p:cTn presetID="2" presetClass="entr" presetSubtype="1"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1"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1"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0-#ppt_h/2"/>
                          </p:val>
                        </p:tav>
                        <p:tav tm="100000">
                          <p:val>
                            <p:strVal val="#ppt_y"/>
                          </p:val>
                        </p:tav>
                      </p:tavLst>
                    </p:anim>
                  </p:childTnLst>
                </p:cTn>
              </p:par>
            </p:tnLst>
          </p:tmpl>
        </p:tmplLst>
      </p:bldP>
      <p:bldP spid="17" grpId="0" build="p">
        <p:tmplLst>
          <p:tmpl lvl="1">
            <p:tnLst>
              <p:par>
                <p:cTn presetID="2" presetClass="entr" presetSubtype="1"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 presetClass="entr" presetSubtype="1" fill="hold" nodeType="withEffect">
                  <p:stCondLst>
                    <p:cond delay="1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1" fill="hold" nodeType="withEffect">
                  <p:stCondLst>
                    <p:cond delay="1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1" fill="hold" nodeType="withEffect">
                  <p:stCondLst>
                    <p:cond delay="1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ppt_x"/>
                          </p:val>
                        </p:tav>
                        <p:tav tm="100000">
                          <p:val>
                            <p:strVal val="#ppt_x"/>
                          </p:val>
                        </p:tav>
                      </p:tavLst>
                    </p:anim>
                    <p:anim calcmode="lin" valueType="num">
                      <p:cBhvr additive="base">
                        <p:cTn dur="750" fill="hold"/>
                        <p:tgtEl>
                          <p:spTgt spid="2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4"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mutató">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964523" y="1138280"/>
            <a:ext cx="10338705" cy="421078"/>
          </a:xfrm>
          <a:prstGeom prst="rect">
            <a:avLst/>
          </a:prstGeom>
        </p:spPr>
        <p:txBody>
          <a:bodyPr>
            <a:normAutofit/>
          </a:bodyPr>
          <a:lstStyle>
            <a:lvl1pPr algn="ctr">
              <a:defRPr sz="2400" b="1">
                <a:solidFill>
                  <a:srgbClr val="CD1533"/>
                </a:solidFill>
              </a:defRPr>
            </a:lvl1pPr>
          </a:lstStyle>
          <a:p>
            <a:r>
              <a:rPr lang="hu-HU" dirty="0"/>
              <a:t>Mintacím szerkesztése</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5" name="Téglalap 4">
            <a:extLst>
              <a:ext uri="{FF2B5EF4-FFF2-40B4-BE49-F238E27FC236}">
                <a16:creationId xmlns:a16="http://schemas.microsoft.com/office/drawing/2014/main" id="{A0576787-62F9-411D-9D70-1F3AA4A01420}"/>
              </a:ext>
            </a:extLst>
          </p:cNvPr>
          <p:cNvSpPr/>
          <p:nvPr userDrawn="1"/>
        </p:nvSpPr>
        <p:spPr>
          <a:xfrm>
            <a:off x="964523" y="2875384"/>
            <a:ext cx="1412421" cy="1583872"/>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1CFA448D-3AF8-4EBE-8D4A-7F404BB835FA}"/>
              </a:ext>
            </a:extLst>
          </p:cNvPr>
          <p:cNvSpPr/>
          <p:nvPr userDrawn="1"/>
        </p:nvSpPr>
        <p:spPr>
          <a:xfrm>
            <a:off x="2749780" y="2875384"/>
            <a:ext cx="1412421" cy="1583872"/>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0667DAA2-DD9A-44D8-9C19-607A637BD2BB}"/>
              </a:ext>
            </a:extLst>
          </p:cNvPr>
          <p:cNvSpPr/>
          <p:nvPr userDrawn="1"/>
        </p:nvSpPr>
        <p:spPr>
          <a:xfrm>
            <a:off x="4535037" y="2875384"/>
            <a:ext cx="1412421" cy="1583872"/>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EB99EC78-B3FE-4D0E-9137-F59EAF1AED9B}"/>
              </a:ext>
            </a:extLst>
          </p:cNvPr>
          <p:cNvSpPr/>
          <p:nvPr userDrawn="1"/>
        </p:nvSpPr>
        <p:spPr>
          <a:xfrm>
            <a:off x="6320294" y="2875384"/>
            <a:ext cx="1412421" cy="1583872"/>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EDB77284-1CB7-40A7-96AD-1768E3174BCB}"/>
              </a:ext>
            </a:extLst>
          </p:cNvPr>
          <p:cNvSpPr/>
          <p:nvPr userDrawn="1"/>
        </p:nvSpPr>
        <p:spPr>
          <a:xfrm>
            <a:off x="8105551" y="2875384"/>
            <a:ext cx="1412421" cy="1583872"/>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1D4D9A3A-42F7-4E96-A90A-B796EDE3FFE2}"/>
              </a:ext>
            </a:extLst>
          </p:cNvPr>
          <p:cNvSpPr/>
          <p:nvPr userDrawn="1"/>
        </p:nvSpPr>
        <p:spPr>
          <a:xfrm>
            <a:off x="9890808" y="2875384"/>
            <a:ext cx="1412421" cy="1583872"/>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 helye 2">
            <a:extLst>
              <a:ext uri="{FF2B5EF4-FFF2-40B4-BE49-F238E27FC236}">
                <a16:creationId xmlns:a16="http://schemas.microsoft.com/office/drawing/2014/main" id="{364493F6-4554-4BE4-A56F-EEC31D7370FC}"/>
              </a:ext>
            </a:extLst>
          </p:cNvPr>
          <p:cNvSpPr>
            <a:spLocks noGrp="1"/>
          </p:cNvSpPr>
          <p:nvPr>
            <p:ph type="body" idx="1" hasCustomPrompt="1"/>
          </p:nvPr>
        </p:nvSpPr>
        <p:spPr>
          <a:xfrm>
            <a:off x="964523" y="2875384"/>
            <a:ext cx="1412421" cy="1583872"/>
          </a:xfrm>
          <a:prstGeom prst="rect">
            <a:avLst/>
          </a:prstGeom>
        </p:spPr>
        <p:txBody>
          <a:bodyPr anchor="ctr">
            <a:noAutofit/>
          </a:bodyPr>
          <a:lstStyle>
            <a:lvl1pPr marL="0" indent="0" algn="ctr">
              <a:buNone/>
              <a:defRPr sz="15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0" name="Szöveg helye 2">
            <a:extLst>
              <a:ext uri="{FF2B5EF4-FFF2-40B4-BE49-F238E27FC236}">
                <a16:creationId xmlns:a16="http://schemas.microsoft.com/office/drawing/2014/main" id="{72D7900D-F4C4-4CE1-A50C-648AF86E05CB}"/>
              </a:ext>
            </a:extLst>
          </p:cNvPr>
          <p:cNvSpPr>
            <a:spLocks noGrp="1"/>
          </p:cNvSpPr>
          <p:nvPr>
            <p:ph type="body" idx="10" hasCustomPrompt="1"/>
          </p:nvPr>
        </p:nvSpPr>
        <p:spPr>
          <a:xfrm>
            <a:off x="2749779" y="2875384"/>
            <a:ext cx="1412421" cy="1583872"/>
          </a:xfrm>
          <a:prstGeom prst="rect">
            <a:avLst/>
          </a:prstGeom>
        </p:spPr>
        <p:txBody>
          <a:bodyPr anchor="ctr">
            <a:noAutofit/>
          </a:bodyPr>
          <a:lstStyle>
            <a:lvl1pPr marL="0" indent="0" algn="ctr">
              <a:buNone/>
              <a:defRPr sz="15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1" name="Szöveg helye 2">
            <a:extLst>
              <a:ext uri="{FF2B5EF4-FFF2-40B4-BE49-F238E27FC236}">
                <a16:creationId xmlns:a16="http://schemas.microsoft.com/office/drawing/2014/main" id="{8A433337-D12C-4C44-BA2F-E00C0EA72F2C}"/>
              </a:ext>
            </a:extLst>
          </p:cNvPr>
          <p:cNvSpPr>
            <a:spLocks noGrp="1"/>
          </p:cNvSpPr>
          <p:nvPr>
            <p:ph type="body" idx="11" hasCustomPrompt="1"/>
          </p:nvPr>
        </p:nvSpPr>
        <p:spPr>
          <a:xfrm>
            <a:off x="4535036" y="2875384"/>
            <a:ext cx="1412421" cy="1583872"/>
          </a:xfrm>
          <a:prstGeom prst="rect">
            <a:avLst/>
          </a:prstGeom>
        </p:spPr>
        <p:txBody>
          <a:bodyPr anchor="ctr">
            <a:noAutofit/>
          </a:bodyPr>
          <a:lstStyle>
            <a:lvl1pPr marL="0" indent="0" algn="ctr">
              <a:buNone/>
              <a:defRPr sz="15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2" name="Szöveg helye 2">
            <a:extLst>
              <a:ext uri="{FF2B5EF4-FFF2-40B4-BE49-F238E27FC236}">
                <a16:creationId xmlns:a16="http://schemas.microsoft.com/office/drawing/2014/main" id="{E1F2E9E7-948C-4B10-9E4E-DA673E7E1F93}"/>
              </a:ext>
            </a:extLst>
          </p:cNvPr>
          <p:cNvSpPr>
            <a:spLocks noGrp="1"/>
          </p:cNvSpPr>
          <p:nvPr>
            <p:ph type="body" idx="12" hasCustomPrompt="1"/>
          </p:nvPr>
        </p:nvSpPr>
        <p:spPr>
          <a:xfrm>
            <a:off x="6320294" y="2875384"/>
            <a:ext cx="1412421" cy="1583872"/>
          </a:xfrm>
          <a:prstGeom prst="rect">
            <a:avLst/>
          </a:prstGeom>
        </p:spPr>
        <p:txBody>
          <a:bodyPr anchor="ctr">
            <a:noAutofit/>
          </a:bodyPr>
          <a:lstStyle>
            <a:lvl1pPr marL="0" indent="0" algn="ctr">
              <a:buNone/>
              <a:defRPr sz="15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3" name="Szöveg helye 2">
            <a:extLst>
              <a:ext uri="{FF2B5EF4-FFF2-40B4-BE49-F238E27FC236}">
                <a16:creationId xmlns:a16="http://schemas.microsoft.com/office/drawing/2014/main" id="{F662E489-E062-4587-8ED5-AACEB792B2C6}"/>
              </a:ext>
            </a:extLst>
          </p:cNvPr>
          <p:cNvSpPr>
            <a:spLocks noGrp="1"/>
          </p:cNvSpPr>
          <p:nvPr>
            <p:ph type="body" idx="13" hasCustomPrompt="1"/>
          </p:nvPr>
        </p:nvSpPr>
        <p:spPr>
          <a:xfrm>
            <a:off x="8105550" y="2875384"/>
            <a:ext cx="1412421" cy="1583872"/>
          </a:xfrm>
          <a:prstGeom prst="rect">
            <a:avLst/>
          </a:prstGeom>
        </p:spPr>
        <p:txBody>
          <a:bodyPr anchor="ctr">
            <a:noAutofit/>
          </a:bodyPr>
          <a:lstStyle>
            <a:lvl1pPr marL="0" indent="0" algn="ctr">
              <a:buNone/>
              <a:defRPr sz="15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24" name="Szöveg helye 2">
            <a:extLst>
              <a:ext uri="{FF2B5EF4-FFF2-40B4-BE49-F238E27FC236}">
                <a16:creationId xmlns:a16="http://schemas.microsoft.com/office/drawing/2014/main" id="{9211DF5B-CB5A-49E2-8038-FCE405718D88}"/>
              </a:ext>
            </a:extLst>
          </p:cNvPr>
          <p:cNvSpPr>
            <a:spLocks noGrp="1"/>
          </p:cNvSpPr>
          <p:nvPr>
            <p:ph type="body" idx="14" hasCustomPrompt="1"/>
          </p:nvPr>
        </p:nvSpPr>
        <p:spPr>
          <a:xfrm>
            <a:off x="9890807" y="2875384"/>
            <a:ext cx="1412421" cy="1583872"/>
          </a:xfrm>
          <a:prstGeom prst="rect">
            <a:avLst/>
          </a:prstGeom>
        </p:spPr>
        <p:txBody>
          <a:bodyPr anchor="ctr">
            <a:noAutofit/>
          </a:bodyPr>
          <a:lstStyle>
            <a:lvl1pPr marL="0" indent="0" algn="ctr">
              <a:buNone/>
              <a:defRPr sz="15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352855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2" presetClass="entr" presetSubtype="2" fill="hold" grpId="0" nodeType="withEffect">
                                  <p:stCondLst>
                                    <p:cond delay="500"/>
                                  </p:stCondLst>
                                  <p:childTnLst>
                                    <p:set>
                                      <p:cBhvr>
                                        <p:cTn id="9" dur="1" fill="hold">
                                          <p:stCondLst>
                                            <p:cond delay="0"/>
                                          </p:stCondLst>
                                        </p:cTn>
                                        <p:tgtEl>
                                          <p:spTgt spid="19">
                                            <p:txEl>
                                              <p:pRg st="0" end="0"/>
                                            </p:txEl>
                                          </p:spTgt>
                                        </p:tgtEl>
                                        <p:attrNameLst>
                                          <p:attrName>style.visibility</p:attrName>
                                        </p:attrNameLst>
                                      </p:cBhvr>
                                      <p:to>
                                        <p:strVal val="visible"/>
                                      </p:to>
                                    </p:set>
                                    <p:anim calcmode="lin" valueType="num">
                                      <p:cBhvr additive="base">
                                        <p:cTn id="10"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1" dur="750" fill="hold"/>
                                        <p:tgtEl>
                                          <p:spTgt spid="19">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additive="base">
                                        <p:cTn id="14" dur="75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20">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50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additive="base">
                                        <p:cTn id="18" dur="75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9" dur="750" fill="hold"/>
                                        <p:tgtEl>
                                          <p:spTgt spid="21">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22">
                                            <p:txEl>
                                              <p:pRg st="0" end="0"/>
                                            </p:txEl>
                                          </p:spTgt>
                                        </p:tgtEl>
                                        <p:attrNameLst>
                                          <p:attrName>style.visibility</p:attrName>
                                        </p:attrNameLst>
                                      </p:cBhvr>
                                      <p:to>
                                        <p:strVal val="visible"/>
                                      </p:to>
                                    </p:set>
                                    <p:anim calcmode="lin" valueType="num">
                                      <p:cBhvr additive="base">
                                        <p:cTn id="22"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22">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3">
                                            <p:txEl>
                                              <p:pRg st="0" end="0"/>
                                            </p:txEl>
                                          </p:spTgt>
                                        </p:tgtEl>
                                        <p:attrNameLst>
                                          <p:attrName>style.visibility</p:attrName>
                                        </p:attrNameLst>
                                      </p:cBhvr>
                                      <p:to>
                                        <p:strVal val="visible"/>
                                      </p:to>
                                    </p:set>
                                    <p:anim calcmode="lin" valueType="num">
                                      <p:cBhvr additive="base">
                                        <p:cTn id="26"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7" dur="750" fill="hold"/>
                                        <p:tgtEl>
                                          <p:spTgt spid="23">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5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1+#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750" fill="hold"/>
                                        <p:tgtEl>
                                          <p:spTgt spid="13"/>
                                        </p:tgtEl>
                                        <p:attrNameLst>
                                          <p:attrName>ppt_x</p:attrName>
                                        </p:attrNameLst>
                                      </p:cBhvr>
                                      <p:tavLst>
                                        <p:tav tm="0">
                                          <p:val>
                                            <p:strVal val="1+#ppt_w/2"/>
                                          </p:val>
                                        </p:tav>
                                        <p:tav tm="100000">
                                          <p:val>
                                            <p:strVal val="#ppt_x"/>
                                          </p:val>
                                        </p:tav>
                                      </p:tavLst>
                                    </p:anim>
                                    <p:anim calcmode="lin" valueType="num">
                                      <p:cBhvr additive="base">
                                        <p:cTn id="39" dur="75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750" fill="hold"/>
                                        <p:tgtEl>
                                          <p:spTgt spid="15"/>
                                        </p:tgtEl>
                                        <p:attrNameLst>
                                          <p:attrName>ppt_x</p:attrName>
                                        </p:attrNameLst>
                                      </p:cBhvr>
                                      <p:tavLst>
                                        <p:tav tm="0">
                                          <p:val>
                                            <p:strVal val="1+#ppt_w/2"/>
                                          </p:val>
                                        </p:tav>
                                        <p:tav tm="100000">
                                          <p:val>
                                            <p:strVal val="#ppt_x"/>
                                          </p:val>
                                        </p:tav>
                                      </p:tavLst>
                                    </p:anim>
                                    <p:anim calcmode="lin" valueType="num">
                                      <p:cBhvr additive="base">
                                        <p:cTn id="47" dur="75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750" fill="hold"/>
                                        <p:tgtEl>
                                          <p:spTgt spid="16"/>
                                        </p:tgtEl>
                                        <p:attrNameLst>
                                          <p:attrName>ppt_x</p:attrName>
                                        </p:attrNameLst>
                                      </p:cBhvr>
                                      <p:tavLst>
                                        <p:tav tm="0">
                                          <p:val>
                                            <p:strVal val="1+#ppt_w/2"/>
                                          </p:val>
                                        </p:tav>
                                        <p:tav tm="100000">
                                          <p:val>
                                            <p:strVal val="#ppt_x"/>
                                          </p:val>
                                        </p:tav>
                                      </p:tavLst>
                                    </p:anim>
                                    <p:anim calcmode="lin" valueType="num">
                                      <p:cBhvr additive="base">
                                        <p:cTn id="51" dur="750" fill="hold"/>
                                        <p:tgtEl>
                                          <p:spTgt spid="1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750" fill="hold"/>
                                        <p:tgtEl>
                                          <p:spTgt spid="17"/>
                                        </p:tgtEl>
                                        <p:attrNameLst>
                                          <p:attrName>ppt_x</p:attrName>
                                        </p:attrNameLst>
                                      </p:cBhvr>
                                      <p:tavLst>
                                        <p:tav tm="0">
                                          <p:val>
                                            <p:strVal val="1+#ppt_w/2"/>
                                          </p:val>
                                        </p:tav>
                                        <p:tav tm="100000">
                                          <p:val>
                                            <p:strVal val="#ppt_x"/>
                                          </p:val>
                                        </p:tav>
                                      </p:tavLst>
                                    </p:anim>
                                    <p:anim calcmode="lin" valueType="num">
                                      <p:cBhvr additive="base">
                                        <p:cTn id="55"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3" grpId="0" animBg="1"/>
      <p:bldP spid="14" grpId="0" animBg="1"/>
      <p:bldP spid="15" grpId="0" animBg="1"/>
      <p:bldP spid="16" grpId="0" animBg="1"/>
      <p:bldP spid="17" grpId="0" animBg="1"/>
      <p:bldP spid="19" grpId="0" build="p">
        <p:tmplLst>
          <p:tmpl lvl="1">
            <p:tnLst>
              <p:par>
                <p:cTn presetID="2" presetClass="entr" presetSubtype="2"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1+#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mutató_2">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033BA8E8-C364-4445-9201-2019EC754F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9" name="Egyenes összekötő 8">
            <a:extLst>
              <a:ext uri="{FF2B5EF4-FFF2-40B4-BE49-F238E27FC236}">
                <a16:creationId xmlns:a16="http://schemas.microsoft.com/office/drawing/2014/main" id="{808BC4B0-D703-4DA7-80A8-F047D045385A}"/>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0" name="Cím 1">
            <a:extLst>
              <a:ext uri="{FF2B5EF4-FFF2-40B4-BE49-F238E27FC236}">
                <a16:creationId xmlns:a16="http://schemas.microsoft.com/office/drawing/2014/main" id="{6AA3CBCA-403F-4F60-8E50-4D6C72E47476}"/>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1" name="Cím 1">
            <a:extLst>
              <a:ext uri="{FF2B5EF4-FFF2-40B4-BE49-F238E27FC236}">
                <a16:creationId xmlns:a16="http://schemas.microsoft.com/office/drawing/2014/main" id="{CECB79A6-5233-4510-B7DC-7764AB3C1BB4}"/>
              </a:ext>
            </a:extLst>
          </p:cNvPr>
          <p:cNvSpPr>
            <a:spLocks noGrp="1"/>
          </p:cNvSpPr>
          <p:nvPr>
            <p:ph type="title"/>
          </p:nvPr>
        </p:nvSpPr>
        <p:spPr>
          <a:xfrm>
            <a:off x="1165458" y="1125659"/>
            <a:ext cx="10515600" cy="449029"/>
          </a:xfrm>
          <a:prstGeom prst="rect">
            <a:avLst/>
          </a:prstGeom>
        </p:spPr>
        <p:txBody>
          <a:bodyPr>
            <a:normAutofit/>
          </a:bodyPr>
          <a:lstStyle>
            <a:lvl1pPr algn="l">
              <a:defRPr sz="2400" b="1">
                <a:solidFill>
                  <a:srgbClr val="CD1533"/>
                </a:solidFill>
              </a:defRPr>
            </a:lvl1pPr>
          </a:lstStyle>
          <a:p>
            <a:r>
              <a:rPr lang="hu-HU" dirty="0"/>
              <a:t>Mintacím szerkesztése</a:t>
            </a:r>
          </a:p>
        </p:txBody>
      </p:sp>
      <p:sp>
        <p:nvSpPr>
          <p:cNvPr id="12" name="Nyíl: ötszög 11">
            <a:extLst>
              <a:ext uri="{FF2B5EF4-FFF2-40B4-BE49-F238E27FC236}">
                <a16:creationId xmlns:a16="http://schemas.microsoft.com/office/drawing/2014/main" id="{73865643-9907-4117-8A9A-84E65B8E5B3C}"/>
              </a:ext>
            </a:extLst>
          </p:cNvPr>
          <p:cNvSpPr/>
          <p:nvPr userDrawn="1"/>
        </p:nvSpPr>
        <p:spPr>
          <a:xfrm rot="16200000">
            <a:off x="3332131" y="1752758"/>
            <a:ext cx="1655150" cy="3227610"/>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Nyíl: ötszög 12">
            <a:extLst>
              <a:ext uri="{FF2B5EF4-FFF2-40B4-BE49-F238E27FC236}">
                <a16:creationId xmlns:a16="http://schemas.microsoft.com/office/drawing/2014/main" id="{6FC5A71D-7536-44A6-BA47-7FD531BD150D}"/>
              </a:ext>
            </a:extLst>
          </p:cNvPr>
          <p:cNvSpPr/>
          <p:nvPr userDrawn="1"/>
        </p:nvSpPr>
        <p:spPr>
          <a:xfrm rot="16200000">
            <a:off x="7187033" y="1752756"/>
            <a:ext cx="1655153" cy="3227614"/>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 helye 2">
            <a:extLst>
              <a:ext uri="{FF2B5EF4-FFF2-40B4-BE49-F238E27FC236}">
                <a16:creationId xmlns:a16="http://schemas.microsoft.com/office/drawing/2014/main" id="{E3B712A8-43E9-44D5-95DF-30E0E669F3E3}"/>
              </a:ext>
            </a:extLst>
          </p:cNvPr>
          <p:cNvSpPr>
            <a:spLocks noGrp="1"/>
          </p:cNvSpPr>
          <p:nvPr>
            <p:ph type="body" idx="15"/>
          </p:nvPr>
        </p:nvSpPr>
        <p:spPr>
          <a:xfrm>
            <a:off x="2545901" y="2538991"/>
            <a:ext cx="3227610" cy="1655148"/>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8" name="Szöveg helye 2">
            <a:extLst>
              <a:ext uri="{FF2B5EF4-FFF2-40B4-BE49-F238E27FC236}">
                <a16:creationId xmlns:a16="http://schemas.microsoft.com/office/drawing/2014/main" id="{EFDAD449-E726-486A-B572-B5BFC5B82A15}"/>
              </a:ext>
            </a:extLst>
          </p:cNvPr>
          <p:cNvSpPr>
            <a:spLocks noGrp="1"/>
          </p:cNvSpPr>
          <p:nvPr>
            <p:ph type="body" idx="16"/>
          </p:nvPr>
        </p:nvSpPr>
        <p:spPr>
          <a:xfrm>
            <a:off x="6400802" y="2547430"/>
            <a:ext cx="3227610" cy="1655148"/>
          </a:xfrm>
          <a:prstGeom prst="rect">
            <a:avLst/>
          </a:prstGeom>
        </p:spPr>
        <p:txBody>
          <a:bodyPr anchor="ctr">
            <a:normAutofit/>
          </a:bodyPr>
          <a:lstStyle>
            <a:lvl1pPr marL="0" indent="0" algn="ctr">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Tree>
    <p:extLst>
      <p:ext uri="{BB962C8B-B14F-4D97-AF65-F5344CB8AC3E}">
        <p14:creationId xmlns:p14="http://schemas.microsoft.com/office/powerpoint/2010/main" val="51635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additive="base">
                                        <p:cTn id="15"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1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build="p">
        <p:tmplLst>
          <p:tmpl lvl="1">
            <p:tnLst>
              <p:par>
                <p:cTn presetID="2" presetClass="entr" presetSubtype="4"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mutató_3">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033BA8E8-C364-4445-9201-2019EC754F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9" name="Egyenes összekötő 8">
            <a:extLst>
              <a:ext uri="{FF2B5EF4-FFF2-40B4-BE49-F238E27FC236}">
                <a16:creationId xmlns:a16="http://schemas.microsoft.com/office/drawing/2014/main" id="{808BC4B0-D703-4DA7-80A8-F047D045385A}"/>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0" name="Cím 1">
            <a:extLst>
              <a:ext uri="{FF2B5EF4-FFF2-40B4-BE49-F238E27FC236}">
                <a16:creationId xmlns:a16="http://schemas.microsoft.com/office/drawing/2014/main" id="{6AA3CBCA-403F-4F60-8E50-4D6C72E47476}"/>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1" name="Cím 1">
            <a:extLst>
              <a:ext uri="{FF2B5EF4-FFF2-40B4-BE49-F238E27FC236}">
                <a16:creationId xmlns:a16="http://schemas.microsoft.com/office/drawing/2014/main" id="{CECB79A6-5233-4510-B7DC-7764AB3C1BB4}"/>
              </a:ext>
            </a:extLst>
          </p:cNvPr>
          <p:cNvSpPr>
            <a:spLocks noGrp="1"/>
          </p:cNvSpPr>
          <p:nvPr>
            <p:ph type="title"/>
          </p:nvPr>
        </p:nvSpPr>
        <p:spPr>
          <a:xfrm>
            <a:off x="1165458" y="1125659"/>
            <a:ext cx="10515600" cy="449029"/>
          </a:xfrm>
          <a:prstGeom prst="rect">
            <a:avLst/>
          </a:prstGeom>
        </p:spPr>
        <p:txBody>
          <a:bodyPr>
            <a:normAutofit/>
          </a:bodyPr>
          <a:lstStyle>
            <a:lvl1pPr algn="l">
              <a:defRPr sz="2400" b="1">
                <a:solidFill>
                  <a:srgbClr val="CD1533"/>
                </a:solidFill>
              </a:defRPr>
            </a:lvl1pPr>
          </a:lstStyle>
          <a:p>
            <a:r>
              <a:rPr lang="hu-HU" dirty="0"/>
              <a:t>Mintacím szerkesztése</a:t>
            </a:r>
          </a:p>
        </p:txBody>
      </p:sp>
      <p:sp>
        <p:nvSpPr>
          <p:cNvPr id="12" name="Nyíl: ötszög 11">
            <a:extLst>
              <a:ext uri="{FF2B5EF4-FFF2-40B4-BE49-F238E27FC236}">
                <a16:creationId xmlns:a16="http://schemas.microsoft.com/office/drawing/2014/main" id="{73865643-9907-4117-8A9A-84E65B8E5B3C}"/>
              </a:ext>
            </a:extLst>
          </p:cNvPr>
          <p:cNvSpPr/>
          <p:nvPr userDrawn="1"/>
        </p:nvSpPr>
        <p:spPr>
          <a:xfrm rot="16200000">
            <a:off x="1413523" y="1752758"/>
            <a:ext cx="1655150" cy="3227610"/>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Nyíl: ötszög 12">
            <a:extLst>
              <a:ext uri="{FF2B5EF4-FFF2-40B4-BE49-F238E27FC236}">
                <a16:creationId xmlns:a16="http://schemas.microsoft.com/office/drawing/2014/main" id="{6FC5A71D-7536-44A6-BA47-7FD531BD150D}"/>
              </a:ext>
            </a:extLst>
          </p:cNvPr>
          <p:cNvSpPr/>
          <p:nvPr userDrawn="1"/>
        </p:nvSpPr>
        <p:spPr>
          <a:xfrm rot="16200000">
            <a:off x="5268425" y="1752756"/>
            <a:ext cx="1655153" cy="3227614"/>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 helye 2">
            <a:extLst>
              <a:ext uri="{FF2B5EF4-FFF2-40B4-BE49-F238E27FC236}">
                <a16:creationId xmlns:a16="http://schemas.microsoft.com/office/drawing/2014/main" id="{E3B712A8-43E9-44D5-95DF-30E0E669F3E3}"/>
              </a:ext>
            </a:extLst>
          </p:cNvPr>
          <p:cNvSpPr>
            <a:spLocks noGrp="1"/>
          </p:cNvSpPr>
          <p:nvPr>
            <p:ph type="body" idx="15"/>
          </p:nvPr>
        </p:nvSpPr>
        <p:spPr>
          <a:xfrm>
            <a:off x="627293" y="2538991"/>
            <a:ext cx="3227610" cy="1655148"/>
          </a:xfrm>
          <a:prstGeom prst="rect">
            <a:avLst/>
          </a:prstGeom>
        </p:spPr>
        <p:txBody>
          <a:bodyPr anchor="ctr">
            <a:normAutofit/>
          </a:bodyPr>
          <a:lstStyle>
            <a:lvl1pPr marL="0" indent="0" algn="ctr">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8" name="Szöveg helye 2">
            <a:extLst>
              <a:ext uri="{FF2B5EF4-FFF2-40B4-BE49-F238E27FC236}">
                <a16:creationId xmlns:a16="http://schemas.microsoft.com/office/drawing/2014/main" id="{EFDAD449-E726-486A-B572-B5BFC5B82A15}"/>
              </a:ext>
            </a:extLst>
          </p:cNvPr>
          <p:cNvSpPr>
            <a:spLocks noGrp="1"/>
          </p:cNvSpPr>
          <p:nvPr>
            <p:ph type="body" idx="16"/>
          </p:nvPr>
        </p:nvSpPr>
        <p:spPr>
          <a:xfrm>
            <a:off x="4482194" y="2547430"/>
            <a:ext cx="3227610" cy="1655148"/>
          </a:xfrm>
          <a:prstGeom prst="rect">
            <a:avLst/>
          </a:prstGeom>
        </p:spPr>
        <p:txBody>
          <a:bodyPr anchor="ctr">
            <a:normAutofit/>
          </a:bodyPr>
          <a:lstStyle>
            <a:lvl1pPr marL="0" indent="0" algn="ctr">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4" name="Nyíl: ötszög 13">
            <a:extLst>
              <a:ext uri="{FF2B5EF4-FFF2-40B4-BE49-F238E27FC236}">
                <a16:creationId xmlns:a16="http://schemas.microsoft.com/office/drawing/2014/main" id="{C56FA96D-557C-4A5C-BC35-53890F4F8E3B}"/>
              </a:ext>
            </a:extLst>
          </p:cNvPr>
          <p:cNvSpPr/>
          <p:nvPr userDrawn="1"/>
        </p:nvSpPr>
        <p:spPr>
          <a:xfrm rot="16200000">
            <a:off x="9123324" y="1761200"/>
            <a:ext cx="1655150" cy="3227610"/>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 helye 2">
            <a:extLst>
              <a:ext uri="{FF2B5EF4-FFF2-40B4-BE49-F238E27FC236}">
                <a16:creationId xmlns:a16="http://schemas.microsoft.com/office/drawing/2014/main" id="{00889285-DD51-4F55-9997-3E5697F391D0}"/>
              </a:ext>
            </a:extLst>
          </p:cNvPr>
          <p:cNvSpPr>
            <a:spLocks noGrp="1"/>
          </p:cNvSpPr>
          <p:nvPr>
            <p:ph type="body" idx="17"/>
          </p:nvPr>
        </p:nvSpPr>
        <p:spPr>
          <a:xfrm>
            <a:off x="8337094" y="2547433"/>
            <a:ext cx="3227610" cy="1655148"/>
          </a:xfrm>
          <a:prstGeom prst="rect">
            <a:avLst/>
          </a:prstGeom>
        </p:spPr>
        <p:txBody>
          <a:bodyPr anchor="ctr">
            <a:normAutofit/>
          </a:bodyPr>
          <a:lstStyle>
            <a:lvl1pPr marL="0" indent="0" algn="ctr">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6" name="Háromszög 15">
            <a:extLst>
              <a:ext uri="{FF2B5EF4-FFF2-40B4-BE49-F238E27FC236}">
                <a16:creationId xmlns:a16="http://schemas.microsoft.com/office/drawing/2014/main" id="{606560EA-CAAF-47C9-B3EB-E1C98506DB5A}"/>
              </a:ext>
            </a:extLst>
          </p:cNvPr>
          <p:cNvSpPr/>
          <p:nvPr userDrawn="1"/>
        </p:nvSpPr>
        <p:spPr>
          <a:xfrm rot="10800000">
            <a:off x="5889693" y="4433947"/>
            <a:ext cx="412616" cy="35570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tx1">
                  <a:lumMod val="75000"/>
                  <a:lumOff val="25000"/>
                </a:schemeClr>
              </a:solidFill>
            </a:endParaRPr>
          </a:p>
        </p:txBody>
      </p:sp>
      <p:sp>
        <p:nvSpPr>
          <p:cNvPr id="19" name="Szöveg helye 2">
            <a:extLst>
              <a:ext uri="{FF2B5EF4-FFF2-40B4-BE49-F238E27FC236}">
                <a16:creationId xmlns:a16="http://schemas.microsoft.com/office/drawing/2014/main" id="{171F62CE-448A-4C5B-A791-8D571E1F5BED}"/>
              </a:ext>
            </a:extLst>
          </p:cNvPr>
          <p:cNvSpPr>
            <a:spLocks noGrp="1"/>
          </p:cNvSpPr>
          <p:nvPr>
            <p:ph type="body" idx="18"/>
          </p:nvPr>
        </p:nvSpPr>
        <p:spPr>
          <a:xfrm>
            <a:off x="4482194" y="4885957"/>
            <a:ext cx="4482192" cy="1215149"/>
          </a:xfrm>
          <a:prstGeom prst="rect">
            <a:avLst/>
          </a:prstGeom>
        </p:spPr>
        <p:txBody>
          <a:bodyPr anchor="t">
            <a:normAutofit/>
          </a:bodyPr>
          <a:lstStyle>
            <a:lvl1pPr marL="285750" indent="-285750" algn="l">
              <a:buClr>
                <a:schemeClr val="bg1">
                  <a:lumMod val="50000"/>
                </a:schemeClr>
              </a:buClr>
              <a:buFont typeface="Arial" panose="020B0604020202020204" pitchFamily="34" charset="0"/>
              <a:buChar char="•"/>
              <a:defRPr sz="18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Tree>
    <p:extLst>
      <p:ext uri="{BB962C8B-B14F-4D97-AF65-F5344CB8AC3E}">
        <p14:creationId xmlns:p14="http://schemas.microsoft.com/office/powerpoint/2010/main" val="277470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additive="base">
                                        <p:cTn id="15"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1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ppt_x"/>
                                          </p:val>
                                        </p:tav>
                                        <p:tav tm="100000">
                                          <p:val>
                                            <p:strVal val="#ppt_x"/>
                                          </p:val>
                                        </p:tav>
                                      </p:tavLst>
                                    </p:anim>
                                    <p:anim calcmode="lin" valueType="num">
                                      <p:cBhvr additive="base">
                                        <p:cTn id="24" dur="75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15">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20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ppt_x"/>
                                          </p:val>
                                        </p:tav>
                                        <p:tav tm="100000">
                                          <p:val>
                                            <p:strVal val="#ppt_x"/>
                                          </p:val>
                                        </p:tav>
                                      </p:tavLst>
                                    </p:anim>
                                    <p:anim calcmode="lin" valueType="num">
                                      <p:cBhvr additive="base">
                                        <p:cTn id="32" dur="75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2000"/>
                                  </p:stCondLst>
                                  <p:childTnLst>
                                    <p:set>
                                      <p:cBhvr>
                                        <p:cTn id="34" dur="1" fill="hold">
                                          <p:stCondLst>
                                            <p:cond delay="0"/>
                                          </p:stCondLst>
                                        </p:cTn>
                                        <p:tgtEl>
                                          <p:spTgt spid="19">
                                            <p:txEl>
                                              <p:pRg st="0" end="0"/>
                                            </p:txEl>
                                          </p:spTgt>
                                        </p:tgtEl>
                                        <p:attrNameLst>
                                          <p:attrName>style.visibility</p:attrName>
                                        </p:attrNameLst>
                                      </p:cBhvr>
                                      <p:to>
                                        <p:strVal val="visible"/>
                                      </p:to>
                                    </p:set>
                                    <p:anim calcmode="lin" valueType="num">
                                      <p:cBhvr additive="base">
                                        <p:cTn id="3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build="p">
        <p:tmplLst>
          <p:tmpl lvl="1">
            <p:tnLst>
              <p:par>
                <p:cTn presetID="2" presetClass="entr" presetSubtype="4"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4" grpId="0" animBg="1"/>
      <p:bldP spid="15" grpId="0" build="p">
        <p:tmplLst>
          <p:tmpl lvl="1">
            <p:tnLst>
              <p:par>
                <p:cTn presetID="2" presetClass="entr" presetSubtype="4"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9" grpId="0" build="p">
        <p:tmplLst>
          <p:tmpl lvl="1">
            <p:tnLst>
              <p:par>
                <p:cTn presetID="2" presetClass="entr" presetSubtype="1" fill="hold" nodeType="withEffect">
                  <p:stCondLst>
                    <p:cond delay="2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llérendelés">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65000"/>
                    <a:lumOff val="35000"/>
                  </a:schemeClr>
                </a:solidFill>
              </a:rPr>
              <a:t>ecovis.hu</a:t>
            </a:r>
          </a:p>
        </p:txBody>
      </p:sp>
      <p:sp>
        <p:nvSpPr>
          <p:cNvPr id="45" name="Szöveg helye 2">
            <a:extLst>
              <a:ext uri="{FF2B5EF4-FFF2-40B4-BE49-F238E27FC236}">
                <a16:creationId xmlns:a16="http://schemas.microsoft.com/office/drawing/2014/main" id="{E8270A60-C1FD-4CA9-ACD1-B0E2421AC1DA}"/>
              </a:ext>
            </a:extLst>
          </p:cNvPr>
          <p:cNvSpPr>
            <a:spLocks noGrp="1"/>
          </p:cNvSpPr>
          <p:nvPr>
            <p:ph type="body" idx="14"/>
          </p:nvPr>
        </p:nvSpPr>
        <p:spPr>
          <a:xfrm>
            <a:off x="1165456" y="1127694"/>
            <a:ext cx="11026543" cy="431664"/>
          </a:xfrm>
          <a:prstGeom prst="rect">
            <a:avLst/>
          </a:prstGeom>
        </p:spPr>
        <p:txBody>
          <a:bodyPr anchor="ctr">
            <a:noAutofit/>
          </a:bodyPr>
          <a:lstStyle>
            <a:lvl1pPr marL="0" indent="0" algn="l">
              <a:buNone/>
              <a:defRPr sz="2400" b="1">
                <a:solidFill>
                  <a:srgbClr val="CD15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4" name="Téglalap 3">
            <a:extLst>
              <a:ext uri="{FF2B5EF4-FFF2-40B4-BE49-F238E27FC236}">
                <a16:creationId xmlns:a16="http://schemas.microsoft.com/office/drawing/2014/main" id="{4AA0D1C0-1602-4178-8146-0DDFC9021147}"/>
              </a:ext>
            </a:extLst>
          </p:cNvPr>
          <p:cNvSpPr/>
          <p:nvPr userDrawn="1"/>
        </p:nvSpPr>
        <p:spPr>
          <a:xfrm>
            <a:off x="2106386" y="2504893"/>
            <a:ext cx="3249386" cy="644978"/>
          </a:xfrm>
          <a:prstGeom prst="rect">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 helye 2">
            <a:extLst>
              <a:ext uri="{FF2B5EF4-FFF2-40B4-BE49-F238E27FC236}">
                <a16:creationId xmlns:a16="http://schemas.microsoft.com/office/drawing/2014/main" id="{A72AA833-8BDB-462D-A5C3-66AACC213730}"/>
              </a:ext>
            </a:extLst>
          </p:cNvPr>
          <p:cNvSpPr>
            <a:spLocks noGrp="1"/>
          </p:cNvSpPr>
          <p:nvPr>
            <p:ph type="body" idx="15" hasCustomPrompt="1"/>
          </p:nvPr>
        </p:nvSpPr>
        <p:spPr>
          <a:xfrm>
            <a:off x="2106386" y="2504893"/>
            <a:ext cx="3249386" cy="644978"/>
          </a:xfrm>
          <a:prstGeom prst="rect">
            <a:avLst/>
          </a:prstGeom>
        </p:spPr>
        <p:txBody>
          <a:bodyPr anchor="ctr">
            <a:noAutofit/>
          </a:bodyPr>
          <a:lstStyle>
            <a:lvl1pPr marL="0" indent="0" algn="ctr">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20" name="Téglalap 19">
            <a:extLst>
              <a:ext uri="{FF2B5EF4-FFF2-40B4-BE49-F238E27FC236}">
                <a16:creationId xmlns:a16="http://schemas.microsoft.com/office/drawing/2014/main" id="{85904479-E558-4394-8137-F2A323E24789}"/>
              </a:ext>
            </a:extLst>
          </p:cNvPr>
          <p:cNvSpPr/>
          <p:nvPr userDrawn="1"/>
        </p:nvSpPr>
        <p:spPr>
          <a:xfrm>
            <a:off x="6830786" y="2504893"/>
            <a:ext cx="3249386" cy="644978"/>
          </a:xfrm>
          <a:prstGeom prst="rect">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 helye 2">
            <a:extLst>
              <a:ext uri="{FF2B5EF4-FFF2-40B4-BE49-F238E27FC236}">
                <a16:creationId xmlns:a16="http://schemas.microsoft.com/office/drawing/2014/main" id="{DB7AEA6B-0071-4BC7-9430-BAD44C096C30}"/>
              </a:ext>
            </a:extLst>
          </p:cNvPr>
          <p:cNvSpPr>
            <a:spLocks noGrp="1"/>
          </p:cNvSpPr>
          <p:nvPr>
            <p:ph type="body" idx="16" hasCustomPrompt="1"/>
          </p:nvPr>
        </p:nvSpPr>
        <p:spPr>
          <a:xfrm>
            <a:off x="6830786" y="2504893"/>
            <a:ext cx="3249386" cy="644978"/>
          </a:xfrm>
          <a:prstGeom prst="rect">
            <a:avLst/>
          </a:prstGeom>
        </p:spPr>
        <p:txBody>
          <a:bodyPr anchor="ctr">
            <a:noAutofit/>
          </a:bodyPr>
          <a:lstStyle>
            <a:lvl1pPr marL="0" indent="0" algn="ctr">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16" name="Szöveg helye 2">
            <a:extLst>
              <a:ext uri="{FF2B5EF4-FFF2-40B4-BE49-F238E27FC236}">
                <a16:creationId xmlns:a16="http://schemas.microsoft.com/office/drawing/2014/main" id="{1D1C46A1-82E4-4693-B1AC-9A092012CC51}"/>
              </a:ext>
            </a:extLst>
          </p:cNvPr>
          <p:cNvSpPr>
            <a:spLocks noGrp="1"/>
          </p:cNvSpPr>
          <p:nvPr>
            <p:ph type="body" idx="12"/>
          </p:nvPr>
        </p:nvSpPr>
        <p:spPr>
          <a:xfrm>
            <a:off x="4505325" y="3722690"/>
            <a:ext cx="3765096" cy="2865665"/>
          </a:xfrm>
          <a:prstGeom prst="rect">
            <a:avLst/>
          </a:prstGeom>
        </p:spPr>
        <p:txBody>
          <a:bodyPr anchor="t">
            <a:noAutofit/>
          </a:bodyPr>
          <a:lstStyle>
            <a:lvl1pPr marL="285750" indent="-285750" algn="l">
              <a:buClr>
                <a:srgbClr val="CD1533"/>
              </a:buClr>
              <a:buFont typeface="Arial" panose="020B0604020202020204" pitchFamily="34" charset="0"/>
              <a:buChar char="•"/>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Tree>
    <p:extLst>
      <p:ext uri="{BB962C8B-B14F-4D97-AF65-F5344CB8AC3E}">
        <p14:creationId xmlns:p14="http://schemas.microsoft.com/office/powerpoint/2010/main" val="175951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5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2" presetClass="entr" presetSubtype="4" fill="hold" nodeType="withEffect">
                  <p:stCondLst>
                    <p:cond delay="1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llentét">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hasCustomPrompt="1"/>
          </p:nvPr>
        </p:nvSpPr>
        <p:spPr>
          <a:xfrm>
            <a:off x="6380654" y="2493573"/>
            <a:ext cx="2665375" cy="584362"/>
          </a:xfrm>
          <a:prstGeom prst="rect">
            <a:avLst/>
          </a:prstGeom>
        </p:spPr>
        <p:txBody>
          <a:bodyPr anchor="ctr">
            <a:normAutofit/>
          </a:bodyPr>
          <a:lstStyle>
            <a:lvl1pPr algn="ctr">
              <a:defRPr sz="2400" b="1">
                <a:solidFill>
                  <a:srgbClr val="CD1533"/>
                </a:solidFill>
              </a:defRPr>
            </a:lvl1pPr>
          </a:lstStyle>
          <a:p>
            <a:r>
              <a:rPr lang="hu-HU" dirty="0"/>
              <a:t>Minta</a:t>
            </a:r>
            <a:r>
              <a:rPr lang="en-US" dirty="0" err="1"/>
              <a:t>szöveg</a:t>
            </a:r>
            <a:endParaRPr lang="hu-HU" dirty="0"/>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3" name="Nyíl: ötszög 2">
            <a:extLst>
              <a:ext uri="{FF2B5EF4-FFF2-40B4-BE49-F238E27FC236}">
                <a16:creationId xmlns:a16="http://schemas.microsoft.com/office/drawing/2014/main" id="{E8D927C5-BB25-40AB-B49F-F9609D5938EF}"/>
              </a:ext>
            </a:extLst>
          </p:cNvPr>
          <p:cNvSpPr/>
          <p:nvPr userDrawn="1"/>
        </p:nvSpPr>
        <p:spPr>
          <a:xfrm>
            <a:off x="6380653" y="2490107"/>
            <a:ext cx="2812333" cy="579664"/>
          </a:xfrm>
          <a:prstGeom prst="homePlate">
            <a:avLst>
              <a:gd name="adj" fmla="val 27966"/>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Szöveg helye 2">
            <a:extLst>
              <a:ext uri="{FF2B5EF4-FFF2-40B4-BE49-F238E27FC236}">
                <a16:creationId xmlns:a16="http://schemas.microsoft.com/office/drawing/2014/main" id="{E333AB94-6BBD-467D-8C6D-A3DFA71EA73E}"/>
              </a:ext>
            </a:extLst>
          </p:cNvPr>
          <p:cNvSpPr>
            <a:spLocks noGrp="1"/>
          </p:cNvSpPr>
          <p:nvPr>
            <p:ph type="body" idx="11"/>
          </p:nvPr>
        </p:nvSpPr>
        <p:spPr>
          <a:xfrm>
            <a:off x="235405" y="2640533"/>
            <a:ext cx="2696099" cy="2597230"/>
          </a:xfrm>
          <a:prstGeom prst="rect">
            <a:avLst/>
          </a:prstGeom>
        </p:spPr>
        <p:txBody>
          <a:bodyPr anchor="t">
            <a:noAutofit/>
          </a:bodyPr>
          <a:lstStyle>
            <a:lvl1pPr marL="0" indent="0" algn="l">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43" name="Szöveg helye 2">
            <a:extLst>
              <a:ext uri="{FF2B5EF4-FFF2-40B4-BE49-F238E27FC236}">
                <a16:creationId xmlns:a16="http://schemas.microsoft.com/office/drawing/2014/main" id="{0FD63E20-88F3-4F0F-A913-CFF82E97C319}"/>
              </a:ext>
            </a:extLst>
          </p:cNvPr>
          <p:cNvSpPr>
            <a:spLocks noGrp="1"/>
          </p:cNvSpPr>
          <p:nvPr>
            <p:ph type="body" idx="12"/>
          </p:nvPr>
        </p:nvSpPr>
        <p:spPr>
          <a:xfrm>
            <a:off x="4505325" y="3722690"/>
            <a:ext cx="3765096" cy="2865665"/>
          </a:xfrm>
          <a:prstGeom prst="rect">
            <a:avLst/>
          </a:prstGeom>
        </p:spPr>
        <p:txBody>
          <a:bodyPr anchor="t">
            <a:noAutofit/>
          </a:bodyPr>
          <a:lstStyle>
            <a:lvl1pPr marL="285750" indent="-285750" algn="l">
              <a:buClr>
                <a:srgbClr val="CD1533"/>
              </a:buClr>
              <a:buFont typeface="Arial" panose="020B0604020202020204" pitchFamily="34" charset="0"/>
              <a:buChar char="•"/>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45" name="Szöveg helye 2">
            <a:extLst>
              <a:ext uri="{FF2B5EF4-FFF2-40B4-BE49-F238E27FC236}">
                <a16:creationId xmlns:a16="http://schemas.microsoft.com/office/drawing/2014/main" id="{E8270A60-C1FD-4CA9-ACD1-B0E2421AC1DA}"/>
              </a:ext>
            </a:extLst>
          </p:cNvPr>
          <p:cNvSpPr>
            <a:spLocks noGrp="1"/>
          </p:cNvSpPr>
          <p:nvPr>
            <p:ph type="body" idx="14"/>
          </p:nvPr>
        </p:nvSpPr>
        <p:spPr>
          <a:xfrm>
            <a:off x="1165456" y="1127694"/>
            <a:ext cx="11026543" cy="431664"/>
          </a:xfrm>
          <a:prstGeom prst="rect">
            <a:avLst/>
          </a:prstGeom>
        </p:spPr>
        <p:txBody>
          <a:bodyPr anchor="ctr">
            <a:noAutofit/>
          </a:bodyPr>
          <a:lstStyle>
            <a:lvl1pPr marL="0" indent="0" algn="l">
              <a:buNone/>
              <a:defRPr sz="2400" b="1">
                <a:solidFill>
                  <a:srgbClr val="CD15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21" name="Szöveg helye 2">
            <a:extLst>
              <a:ext uri="{FF2B5EF4-FFF2-40B4-BE49-F238E27FC236}">
                <a16:creationId xmlns:a16="http://schemas.microsoft.com/office/drawing/2014/main" id="{6B5D284C-F22B-4B19-933B-3BDD0C091529}"/>
              </a:ext>
            </a:extLst>
          </p:cNvPr>
          <p:cNvSpPr>
            <a:spLocks noGrp="1"/>
          </p:cNvSpPr>
          <p:nvPr>
            <p:ph type="body" idx="15"/>
          </p:nvPr>
        </p:nvSpPr>
        <p:spPr>
          <a:xfrm>
            <a:off x="3177530" y="2488332"/>
            <a:ext cx="2631622" cy="589603"/>
          </a:xfrm>
          <a:prstGeom prst="rect">
            <a:avLst/>
          </a:prstGeom>
        </p:spPr>
        <p:txBody>
          <a:bodyPr anchor="ctr">
            <a:noAutofit/>
          </a:bodyPr>
          <a:lstStyle>
            <a:lvl1pPr marL="0" indent="0" algn="ctr">
              <a:buNone/>
              <a:defRPr sz="2400" b="1">
                <a:solidFill>
                  <a:srgbClr val="CD15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Mintaszöve</a:t>
            </a:r>
            <a:r>
              <a:rPr lang="en-US" dirty="0"/>
              <a:t>g</a:t>
            </a:r>
            <a:endParaRPr lang="hu-HU" dirty="0"/>
          </a:p>
        </p:txBody>
      </p:sp>
      <p:sp>
        <p:nvSpPr>
          <p:cNvPr id="23" name="Nyíl: ötszög 22">
            <a:extLst>
              <a:ext uri="{FF2B5EF4-FFF2-40B4-BE49-F238E27FC236}">
                <a16:creationId xmlns:a16="http://schemas.microsoft.com/office/drawing/2014/main" id="{BB80AEA4-6CD6-450E-A61B-38860A84803A}"/>
              </a:ext>
            </a:extLst>
          </p:cNvPr>
          <p:cNvSpPr/>
          <p:nvPr userDrawn="1"/>
        </p:nvSpPr>
        <p:spPr>
          <a:xfrm rot="10800000">
            <a:off x="2996819" y="2485409"/>
            <a:ext cx="2812333" cy="579664"/>
          </a:xfrm>
          <a:prstGeom prst="homePlate">
            <a:avLst>
              <a:gd name="adj" fmla="val 27966"/>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357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base">
                                        <p:cTn id="7" dur="75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1500"/>
                                  </p:stCondLst>
                                  <p:childTnLst>
                                    <p:set>
                                      <p:cBhvr>
                                        <p:cTn id="10" dur="1" fill="hold">
                                          <p:stCondLst>
                                            <p:cond delay="0"/>
                                          </p:stCondLst>
                                        </p:cTn>
                                        <p:tgtEl>
                                          <p:spTgt spid="43">
                                            <p:txEl>
                                              <p:pRg st="0" end="0"/>
                                            </p:txEl>
                                          </p:spTgt>
                                        </p:tgtEl>
                                        <p:attrNameLst>
                                          <p:attrName>style.visibility</p:attrName>
                                        </p:attrNameLst>
                                      </p:cBhvr>
                                      <p:to>
                                        <p:strVal val="visible"/>
                                      </p:to>
                                    </p:set>
                                    <p:anim calcmode="lin" valueType="num">
                                      <p:cBhvr additive="base">
                                        <p:cTn id="1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tmplLst>
          <p:tmpl lvl="1">
            <p:tnLst>
              <p:par>
                <p:cTn presetID="2" presetClass="entr" presetSubtype="8" fill="hold" nodeType="withEffect">
                  <p:stCondLst>
                    <p:cond delay="7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0-#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fill="hold" nodeType="withEffect">
                  <p:stCondLst>
                    <p:cond delay="1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égbemutató">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775935CD-9EEA-4274-B9EB-2F621C6A9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Egyenes összekötő 6">
            <a:extLst>
              <a:ext uri="{FF2B5EF4-FFF2-40B4-BE49-F238E27FC236}">
                <a16:creationId xmlns:a16="http://schemas.microsoft.com/office/drawing/2014/main" id="{0336E712-54C1-4647-B6D1-364BAD4E20D7}"/>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8" name="Cím 1">
            <a:extLst>
              <a:ext uri="{FF2B5EF4-FFF2-40B4-BE49-F238E27FC236}">
                <a16:creationId xmlns:a16="http://schemas.microsoft.com/office/drawing/2014/main" id="{314CEE40-EC9C-47CD-A90B-713A20C5686E}"/>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bg1">
                    <a:lumMod val="95000"/>
                  </a:schemeClr>
                </a:solidFill>
              </a:rPr>
              <a:t>ecovis.hu</a:t>
            </a:r>
          </a:p>
        </p:txBody>
      </p:sp>
      <p:sp>
        <p:nvSpPr>
          <p:cNvPr id="12" name="Téglalap 11">
            <a:extLst>
              <a:ext uri="{FF2B5EF4-FFF2-40B4-BE49-F238E27FC236}">
                <a16:creationId xmlns:a16="http://schemas.microsoft.com/office/drawing/2014/main" id="{8379F2DE-3E97-40B1-B4BF-03FE78E6EFD1}"/>
              </a:ext>
            </a:extLst>
          </p:cNvPr>
          <p:cNvSpPr/>
          <p:nvPr userDrawn="1"/>
        </p:nvSpPr>
        <p:spPr>
          <a:xfrm>
            <a:off x="0" y="1"/>
            <a:ext cx="12192000" cy="3436218"/>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 helye 2">
            <a:extLst>
              <a:ext uri="{FF2B5EF4-FFF2-40B4-BE49-F238E27FC236}">
                <a16:creationId xmlns:a16="http://schemas.microsoft.com/office/drawing/2014/main" id="{CCB484FF-E6C7-48D0-935D-604F8A7489B4}"/>
              </a:ext>
            </a:extLst>
          </p:cNvPr>
          <p:cNvSpPr>
            <a:spLocks noGrp="1"/>
          </p:cNvSpPr>
          <p:nvPr>
            <p:ph type="body" idx="10"/>
          </p:nvPr>
        </p:nvSpPr>
        <p:spPr>
          <a:xfrm>
            <a:off x="561462" y="2394578"/>
            <a:ext cx="2697412" cy="618125"/>
          </a:xfrm>
          <a:prstGeom prst="rect">
            <a:avLst/>
          </a:prstGeom>
        </p:spPr>
        <p:txBody>
          <a:bodyPr>
            <a:normAutofit/>
          </a:bodyPr>
          <a:lstStyle>
            <a:lvl1pPr marL="0" indent="0" algn="ct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3" name="Szöveg helye 2">
            <a:extLst>
              <a:ext uri="{FF2B5EF4-FFF2-40B4-BE49-F238E27FC236}">
                <a16:creationId xmlns:a16="http://schemas.microsoft.com/office/drawing/2014/main" id="{FF3EA5C3-FB30-4674-A5B1-4F0B849EA7CC}"/>
              </a:ext>
            </a:extLst>
          </p:cNvPr>
          <p:cNvSpPr>
            <a:spLocks noGrp="1"/>
          </p:cNvSpPr>
          <p:nvPr>
            <p:ph type="body" idx="11" hasCustomPrompt="1"/>
          </p:nvPr>
        </p:nvSpPr>
        <p:spPr>
          <a:xfrm>
            <a:off x="561461" y="1956245"/>
            <a:ext cx="2697411" cy="373066"/>
          </a:xfrm>
          <a:prstGeom prst="rect">
            <a:avLst/>
          </a:prstGeom>
        </p:spPr>
        <p:txBody>
          <a:bodyPr>
            <a:normAutofit/>
          </a:bodyPr>
          <a:lstStyle>
            <a:lvl1pPr marL="0" indent="0" algn="ctr">
              <a:buNone/>
              <a:defRPr sz="1800" b="1">
                <a:solidFill>
                  <a:srgbClr val="CD1533"/>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Mintacím szerkesztése</a:t>
            </a:r>
          </a:p>
        </p:txBody>
      </p:sp>
      <p:sp>
        <p:nvSpPr>
          <p:cNvPr id="24" name="Szöveg helye 2">
            <a:extLst>
              <a:ext uri="{FF2B5EF4-FFF2-40B4-BE49-F238E27FC236}">
                <a16:creationId xmlns:a16="http://schemas.microsoft.com/office/drawing/2014/main" id="{208879F2-ACEF-4067-856F-5750B2FE352E}"/>
              </a:ext>
            </a:extLst>
          </p:cNvPr>
          <p:cNvSpPr>
            <a:spLocks noGrp="1"/>
          </p:cNvSpPr>
          <p:nvPr>
            <p:ph type="body" idx="12"/>
          </p:nvPr>
        </p:nvSpPr>
        <p:spPr>
          <a:xfrm>
            <a:off x="3351184" y="2394578"/>
            <a:ext cx="2697412" cy="618125"/>
          </a:xfrm>
          <a:prstGeom prst="rect">
            <a:avLst/>
          </a:prstGeom>
        </p:spPr>
        <p:txBody>
          <a:bodyPr>
            <a:normAutofit/>
          </a:bodyPr>
          <a:lstStyle>
            <a:lvl1pPr marL="0" indent="0" algn="ct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5" name="Szöveg helye 2">
            <a:extLst>
              <a:ext uri="{FF2B5EF4-FFF2-40B4-BE49-F238E27FC236}">
                <a16:creationId xmlns:a16="http://schemas.microsoft.com/office/drawing/2014/main" id="{DA9DCB11-8002-4B9B-83AE-F6337F87540F}"/>
              </a:ext>
            </a:extLst>
          </p:cNvPr>
          <p:cNvSpPr>
            <a:spLocks noGrp="1"/>
          </p:cNvSpPr>
          <p:nvPr>
            <p:ph type="body" idx="13" hasCustomPrompt="1"/>
          </p:nvPr>
        </p:nvSpPr>
        <p:spPr>
          <a:xfrm>
            <a:off x="3351183" y="1956245"/>
            <a:ext cx="2697411" cy="373066"/>
          </a:xfrm>
          <a:prstGeom prst="rect">
            <a:avLst/>
          </a:prstGeom>
        </p:spPr>
        <p:txBody>
          <a:bodyPr>
            <a:normAutofit/>
          </a:bodyPr>
          <a:lstStyle>
            <a:lvl1pPr marL="0" indent="0" algn="ctr">
              <a:buNone/>
              <a:defRPr sz="1800" b="1">
                <a:solidFill>
                  <a:srgbClr val="CD1533"/>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Mintacím szerkesztése</a:t>
            </a:r>
          </a:p>
        </p:txBody>
      </p:sp>
      <p:sp>
        <p:nvSpPr>
          <p:cNvPr id="26" name="Szöveg helye 2">
            <a:extLst>
              <a:ext uri="{FF2B5EF4-FFF2-40B4-BE49-F238E27FC236}">
                <a16:creationId xmlns:a16="http://schemas.microsoft.com/office/drawing/2014/main" id="{3FA11485-EC75-4693-8D46-59377BFF0215}"/>
              </a:ext>
            </a:extLst>
          </p:cNvPr>
          <p:cNvSpPr>
            <a:spLocks noGrp="1"/>
          </p:cNvSpPr>
          <p:nvPr>
            <p:ph type="body" idx="14"/>
          </p:nvPr>
        </p:nvSpPr>
        <p:spPr>
          <a:xfrm>
            <a:off x="6140905" y="2394578"/>
            <a:ext cx="2697412" cy="618125"/>
          </a:xfrm>
          <a:prstGeom prst="rect">
            <a:avLst/>
          </a:prstGeom>
        </p:spPr>
        <p:txBody>
          <a:bodyPr>
            <a:normAutofit/>
          </a:bodyPr>
          <a:lstStyle>
            <a:lvl1pPr marL="0" indent="0" algn="ct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7" name="Szöveg helye 2">
            <a:extLst>
              <a:ext uri="{FF2B5EF4-FFF2-40B4-BE49-F238E27FC236}">
                <a16:creationId xmlns:a16="http://schemas.microsoft.com/office/drawing/2014/main" id="{85BB2AAE-98A5-4231-B0C6-F864233DDE46}"/>
              </a:ext>
            </a:extLst>
          </p:cNvPr>
          <p:cNvSpPr>
            <a:spLocks noGrp="1"/>
          </p:cNvSpPr>
          <p:nvPr>
            <p:ph type="body" idx="15" hasCustomPrompt="1"/>
          </p:nvPr>
        </p:nvSpPr>
        <p:spPr>
          <a:xfrm>
            <a:off x="6140904" y="1956245"/>
            <a:ext cx="2697411" cy="373066"/>
          </a:xfrm>
          <a:prstGeom prst="rect">
            <a:avLst/>
          </a:prstGeom>
        </p:spPr>
        <p:txBody>
          <a:bodyPr>
            <a:normAutofit/>
          </a:bodyPr>
          <a:lstStyle>
            <a:lvl1pPr marL="0" indent="0" algn="ctr">
              <a:buNone/>
              <a:defRPr sz="1800" b="1">
                <a:solidFill>
                  <a:srgbClr val="CD1533"/>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Mintacím szerkesztése</a:t>
            </a:r>
          </a:p>
        </p:txBody>
      </p:sp>
      <p:sp>
        <p:nvSpPr>
          <p:cNvPr id="28" name="Szöveg helye 2">
            <a:extLst>
              <a:ext uri="{FF2B5EF4-FFF2-40B4-BE49-F238E27FC236}">
                <a16:creationId xmlns:a16="http://schemas.microsoft.com/office/drawing/2014/main" id="{8D5D953A-01D5-4BA6-A2D4-0193D04EEFA5}"/>
              </a:ext>
            </a:extLst>
          </p:cNvPr>
          <p:cNvSpPr>
            <a:spLocks noGrp="1"/>
          </p:cNvSpPr>
          <p:nvPr>
            <p:ph type="body" idx="16"/>
          </p:nvPr>
        </p:nvSpPr>
        <p:spPr>
          <a:xfrm>
            <a:off x="8930625" y="2394578"/>
            <a:ext cx="2697412" cy="618125"/>
          </a:xfrm>
          <a:prstGeom prst="rect">
            <a:avLst/>
          </a:prstGeom>
        </p:spPr>
        <p:txBody>
          <a:bodyPr>
            <a:normAutofit/>
          </a:bodyPr>
          <a:lstStyle>
            <a:lvl1pPr marL="0" indent="0" algn="ct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29" name="Szöveg helye 2">
            <a:extLst>
              <a:ext uri="{FF2B5EF4-FFF2-40B4-BE49-F238E27FC236}">
                <a16:creationId xmlns:a16="http://schemas.microsoft.com/office/drawing/2014/main" id="{78D2EF97-DC0E-416E-ABDA-66195F8D1E8E}"/>
              </a:ext>
            </a:extLst>
          </p:cNvPr>
          <p:cNvSpPr>
            <a:spLocks noGrp="1"/>
          </p:cNvSpPr>
          <p:nvPr>
            <p:ph type="body" idx="17" hasCustomPrompt="1"/>
          </p:nvPr>
        </p:nvSpPr>
        <p:spPr>
          <a:xfrm>
            <a:off x="8930624" y="1956245"/>
            <a:ext cx="2697411" cy="373066"/>
          </a:xfrm>
          <a:prstGeom prst="rect">
            <a:avLst/>
          </a:prstGeom>
        </p:spPr>
        <p:txBody>
          <a:bodyPr>
            <a:normAutofit/>
          </a:bodyPr>
          <a:lstStyle>
            <a:lvl1pPr marL="0" indent="0" algn="ctr">
              <a:buNone/>
              <a:defRPr sz="1800" b="1">
                <a:solidFill>
                  <a:srgbClr val="CD1533"/>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Mintacím szerkesztése</a:t>
            </a:r>
          </a:p>
        </p:txBody>
      </p:sp>
      <p:pic>
        <p:nvPicPr>
          <p:cNvPr id="30" name="Kép 29">
            <a:extLst>
              <a:ext uri="{FF2B5EF4-FFF2-40B4-BE49-F238E27FC236}">
                <a16:creationId xmlns:a16="http://schemas.microsoft.com/office/drawing/2014/main" id="{4AAD8041-D473-4040-97F9-4EBF7AC714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83082" y="677582"/>
            <a:ext cx="3425835" cy="610711"/>
          </a:xfrm>
          <a:prstGeom prst="rect">
            <a:avLst/>
          </a:prstGeom>
        </p:spPr>
      </p:pic>
    </p:spTree>
    <p:extLst>
      <p:ext uri="{BB962C8B-B14F-4D97-AF65-F5344CB8AC3E}">
        <p14:creationId xmlns:p14="http://schemas.microsoft.com/office/powerpoint/2010/main" val="33793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24">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25">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6">
                                            <p:txEl>
                                              <p:pRg st="0" end="0"/>
                                            </p:txEl>
                                          </p:spTgt>
                                        </p:tgtEl>
                                        <p:attrNameLst>
                                          <p:attrName>style.visibility</p:attrName>
                                        </p:attrNameLst>
                                      </p:cBhvr>
                                      <p:to>
                                        <p:strVal val="visible"/>
                                      </p:to>
                                    </p:set>
                                    <p:anim calcmode="lin" valueType="num">
                                      <p:cBhvr additive="base">
                                        <p:cTn id="23"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6">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27">
                                            <p:txEl>
                                              <p:pRg st="0" end="0"/>
                                            </p:txEl>
                                          </p:spTgt>
                                        </p:tgtEl>
                                        <p:attrNameLst>
                                          <p:attrName>style.visibility</p:attrName>
                                        </p:attrNameLst>
                                      </p:cBhvr>
                                      <p:to>
                                        <p:strVal val="visible"/>
                                      </p:to>
                                    </p:set>
                                    <p:anim calcmode="lin" valueType="num">
                                      <p:cBhvr additive="base">
                                        <p:cTn id="27"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27">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28">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29">
                                            <p:txEl>
                                              <p:pRg st="0" end="0"/>
                                            </p:txEl>
                                          </p:spTgt>
                                        </p:tgtEl>
                                        <p:attrNameLst>
                                          <p:attrName>style.visibility</p:attrName>
                                        </p:attrNameLst>
                                      </p:cBhvr>
                                      <p:to>
                                        <p:strVal val="visible"/>
                                      </p:to>
                                    </p:set>
                                    <p:anim calcmode="lin" valueType="num">
                                      <p:cBhvr additive="base">
                                        <p:cTn id="3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5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5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50" fill="hold"/>
                                        <p:tgtEl>
                                          <p:spTgt spid="12"/>
                                        </p:tgtEl>
                                        <p:attrNameLst>
                                          <p:attrName>ppt_x</p:attrName>
                                        </p:attrNameLst>
                                      </p:cBhvr>
                                      <p:tavLst>
                                        <p:tav tm="0">
                                          <p:val>
                                            <p:strVal val="#ppt_x"/>
                                          </p:val>
                                        </p:tav>
                                        <p:tav tm="100000">
                                          <p:val>
                                            <p:strVal val="#ppt_x"/>
                                          </p:val>
                                        </p:tav>
                                      </p:tavLst>
                                    </p:anim>
                                    <p:anim calcmode="lin" valueType="num">
                                      <p:cBhvr additive="base">
                                        <p:cTn id="44"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build="p">
        <p:tmplLst>
          <p:tmpl lvl="1">
            <p:tnLst>
              <p:par>
                <p:cTn presetID="2" presetClass="entr" presetSubtype="1"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 presetClass="entr" presetSubtype="1"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1"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1"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ppt_x"/>
                          </p:val>
                        </p:tav>
                        <p:tav tm="100000">
                          <p:val>
                            <p:strVal val="#ppt_x"/>
                          </p:val>
                        </p:tav>
                      </p:tavLst>
                    </p:anim>
                    <p:anim calcmode="lin" valueType="num">
                      <p:cBhvr additive="base">
                        <p:cTn dur="75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p">
        <p:tmplLst>
          <p:tmpl lvl="1">
            <p:tnLst>
              <p:par>
                <p:cTn presetID="2" presetClass="entr" presetSubtype="1"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1"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k-okozat">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9AF1D1A0-F1EE-451C-A953-D88D347F3E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7" name="Egyenes összekötő 6">
            <a:extLst>
              <a:ext uri="{FF2B5EF4-FFF2-40B4-BE49-F238E27FC236}">
                <a16:creationId xmlns:a16="http://schemas.microsoft.com/office/drawing/2014/main" id="{22B9B62B-D06A-40C2-9FD8-C0ECDF211502}"/>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8" name="Cím 1">
            <a:extLst>
              <a:ext uri="{FF2B5EF4-FFF2-40B4-BE49-F238E27FC236}">
                <a16:creationId xmlns:a16="http://schemas.microsoft.com/office/drawing/2014/main" id="{B641F11E-885B-4618-A95F-F28373A231F0}"/>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9" name="Háromszög 8">
            <a:extLst>
              <a:ext uri="{FF2B5EF4-FFF2-40B4-BE49-F238E27FC236}">
                <a16:creationId xmlns:a16="http://schemas.microsoft.com/office/drawing/2014/main" id="{F5B4BF61-458E-4010-91B9-3D0E16A99DEE}"/>
              </a:ext>
            </a:extLst>
          </p:cNvPr>
          <p:cNvSpPr/>
          <p:nvPr userDrawn="1"/>
        </p:nvSpPr>
        <p:spPr>
          <a:xfrm rot="10800000">
            <a:off x="5896004" y="3923945"/>
            <a:ext cx="412616" cy="355703"/>
          </a:xfrm>
          <a:prstGeom prst="triangle">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 helye 2">
            <a:extLst>
              <a:ext uri="{FF2B5EF4-FFF2-40B4-BE49-F238E27FC236}">
                <a16:creationId xmlns:a16="http://schemas.microsoft.com/office/drawing/2014/main" id="{0BD676A8-2B04-48E7-923E-65165653C983}"/>
              </a:ext>
            </a:extLst>
          </p:cNvPr>
          <p:cNvSpPr>
            <a:spLocks noGrp="1"/>
          </p:cNvSpPr>
          <p:nvPr>
            <p:ph type="body" idx="18" hasCustomPrompt="1"/>
          </p:nvPr>
        </p:nvSpPr>
        <p:spPr>
          <a:xfrm>
            <a:off x="2905504" y="4349429"/>
            <a:ext cx="6393615" cy="826526"/>
          </a:xfrm>
          <a:prstGeom prst="rect">
            <a:avLst/>
          </a:prstGeom>
        </p:spPr>
        <p:txBody>
          <a:bodyPr anchor="ctr">
            <a:normAutofit/>
          </a:bodyPr>
          <a:lstStyle>
            <a:lvl1pPr marL="0" indent="0" algn="ctr">
              <a:buNone/>
              <a:defRPr sz="2000" b="1">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2" name="Szöveg helye 2">
            <a:extLst>
              <a:ext uri="{FF2B5EF4-FFF2-40B4-BE49-F238E27FC236}">
                <a16:creationId xmlns:a16="http://schemas.microsoft.com/office/drawing/2014/main" id="{2CD0DAAD-AA84-4993-A594-57E726F0C902}"/>
              </a:ext>
            </a:extLst>
          </p:cNvPr>
          <p:cNvSpPr>
            <a:spLocks noGrp="1"/>
          </p:cNvSpPr>
          <p:nvPr>
            <p:ph type="body" idx="19" hasCustomPrompt="1"/>
          </p:nvPr>
        </p:nvSpPr>
        <p:spPr>
          <a:xfrm>
            <a:off x="2905504" y="2722445"/>
            <a:ext cx="2990499" cy="714720"/>
          </a:xfrm>
          <a:prstGeom prst="rect">
            <a:avLst/>
          </a:prstGeom>
          <a:solidFill>
            <a:srgbClr val="CD1533"/>
          </a:solidFill>
        </p:spPr>
        <p:txBody>
          <a:bodyPr anchor="ctr">
            <a:normAutofit/>
          </a:bodyPr>
          <a:lstStyle>
            <a:lvl1pPr marL="0" indent="0" algn="ctr">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0" name="Cím 1">
            <a:extLst>
              <a:ext uri="{FF2B5EF4-FFF2-40B4-BE49-F238E27FC236}">
                <a16:creationId xmlns:a16="http://schemas.microsoft.com/office/drawing/2014/main" id="{CF99A084-9190-4ECA-8C99-A2798B083E81}"/>
              </a:ext>
            </a:extLst>
          </p:cNvPr>
          <p:cNvSpPr>
            <a:spLocks noGrp="1"/>
          </p:cNvSpPr>
          <p:nvPr>
            <p:ph type="title" hasCustomPrompt="1"/>
          </p:nvPr>
        </p:nvSpPr>
        <p:spPr>
          <a:xfrm>
            <a:off x="1165459" y="1153348"/>
            <a:ext cx="9563467" cy="449029"/>
          </a:xfrm>
          <a:prstGeom prst="rect">
            <a:avLst/>
          </a:prstGeom>
        </p:spPr>
        <p:txBody>
          <a:bodyPr>
            <a:normAutofit/>
          </a:bodyPr>
          <a:lstStyle>
            <a:lvl1pPr algn="l">
              <a:defRPr sz="2400" b="1">
                <a:solidFill>
                  <a:srgbClr val="CD1533"/>
                </a:solidFill>
              </a:defRPr>
            </a:lvl1pPr>
          </a:lstStyle>
          <a:p>
            <a:r>
              <a:rPr lang="hu-HU" dirty="0"/>
              <a:t>mintacím szerkesztése</a:t>
            </a:r>
          </a:p>
        </p:txBody>
      </p:sp>
      <p:sp>
        <p:nvSpPr>
          <p:cNvPr id="13" name="Szöveg helye 2">
            <a:extLst>
              <a:ext uri="{FF2B5EF4-FFF2-40B4-BE49-F238E27FC236}">
                <a16:creationId xmlns:a16="http://schemas.microsoft.com/office/drawing/2014/main" id="{B1692FCA-FDC5-48BB-BF90-71C07162F5BE}"/>
              </a:ext>
            </a:extLst>
          </p:cNvPr>
          <p:cNvSpPr>
            <a:spLocks noGrp="1"/>
          </p:cNvSpPr>
          <p:nvPr>
            <p:ph type="body" idx="20" hasCustomPrompt="1"/>
          </p:nvPr>
        </p:nvSpPr>
        <p:spPr>
          <a:xfrm>
            <a:off x="6308620" y="2718707"/>
            <a:ext cx="2990499" cy="718457"/>
          </a:xfrm>
          <a:prstGeom prst="rect">
            <a:avLst/>
          </a:prstGeom>
          <a:solidFill>
            <a:srgbClr val="CD1533"/>
          </a:solidFill>
        </p:spPr>
        <p:txBody>
          <a:bodyPr anchor="ctr">
            <a:normAutofit/>
          </a:bodyPr>
          <a:lstStyle>
            <a:lvl1pPr marL="0" indent="0" algn="ctr">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grpSp>
        <p:nvGrpSpPr>
          <p:cNvPr id="3" name="Csoportba foglalás 2">
            <a:extLst>
              <a:ext uri="{FF2B5EF4-FFF2-40B4-BE49-F238E27FC236}">
                <a16:creationId xmlns:a16="http://schemas.microsoft.com/office/drawing/2014/main" id="{21F21950-A6F3-43BC-9900-127B4AEFCBEC}"/>
              </a:ext>
            </a:extLst>
          </p:cNvPr>
          <p:cNvGrpSpPr/>
          <p:nvPr userDrawn="1"/>
        </p:nvGrpSpPr>
        <p:grpSpPr>
          <a:xfrm>
            <a:off x="5963518" y="2963063"/>
            <a:ext cx="277586" cy="277586"/>
            <a:chOff x="7278460" y="342900"/>
            <a:chExt cx="277586" cy="277586"/>
          </a:xfrm>
        </p:grpSpPr>
        <p:sp>
          <p:nvSpPr>
            <p:cNvPr id="2" name="Téglalap 1">
              <a:extLst>
                <a:ext uri="{FF2B5EF4-FFF2-40B4-BE49-F238E27FC236}">
                  <a16:creationId xmlns:a16="http://schemas.microsoft.com/office/drawing/2014/main" id="{6FB21877-70B2-4F45-83BA-9178BC0F9720}"/>
                </a:ext>
              </a:extLst>
            </p:cNvPr>
            <p:cNvSpPr/>
            <p:nvPr userDrawn="1"/>
          </p:nvSpPr>
          <p:spPr>
            <a:xfrm>
              <a:off x="7372350" y="342900"/>
              <a:ext cx="89807" cy="277586"/>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64336053-E341-4F0C-AF1F-F9C9D65C3953}"/>
                </a:ext>
              </a:extLst>
            </p:cNvPr>
            <p:cNvSpPr/>
            <p:nvPr userDrawn="1"/>
          </p:nvSpPr>
          <p:spPr>
            <a:xfrm rot="5400000">
              <a:off x="7372349" y="342900"/>
              <a:ext cx="89807" cy="277586"/>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p14="http://schemas.microsoft.com/office/powerpoint/2010/main" val="236091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p">
        <p:tmplLst>
          <p:tmpl lvl="1">
            <p:tnLst>
              <p:par>
                <p:cTn presetID="2" presetClass="entr" presetSubtype="1"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jogadó blog">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33F3F8E9-123B-487C-918E-C9A75B102FF1}"/>
              </a:ext>
            </a:extLst>
          </p:cNvPr>
          <p:cNvSpPr/>
          <p:nvPr userDrawn="1"/>
        </p:nvSpPr>
        <p:spPr>
          <a:xfrm>
            <a:off x="7679657" y="2055035"/>
            <a:ext cx="2495558" cy="62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Téglalap 1">
            <a:extLst>
              <a:ext uri="{FF2B5EF4-FFF2-40B4-BE49-F238E27FC236}">
                <a16:creationId xmlns:a16="http://schemas.microsoft.com/office/drawing/2014/main" id="{568052D4-10C9-40A4-B9B9-99C539202B37}"/>
              </a:ext>
            </a:extLst>
          </p:cNvPr>
          <p:cNvSpPr/>
          <p:nvPr userDrawn="1"/>
        </p:nvSpPr>
        <p:spPr>
          <a:xfrm>
            <a:off x="0" y="1412635"/>
            <a:ext cx="10183528" cy="751391"/>
          </a:xfrm>
          <a:prstGeom prst="rect">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Szöveg helye 2">
            <a:extLst>
              <a:ext uri="{FF2B5EF4-FFF2-40B4-BE49-F238E27FC236}">
                <a16:creationId xmlns:a16="http://schemas.microsoft.com/office/drawing/2014/main" id="{D565A7C5-FF45-4C2C-B273-12E3B360F3CB}"/>
              </a:ext>
            </a:extLst>
          </p:cNvPr>
          <p:cNvSpPr>
            <a:spLocks noGrp="1"/>
          </p:cNvSpPr>
          <p:nvPr>
            <p:ph type="body" idx="24" hasCustomPrompt="1"/>
          </p:nvPr>
        </p:nvSpPr>
        <p:spPr>
          <a:xfrm>
            <a:off x="1739558" y="2191210"/>
            <a:ext cx="4016349" cy="471350"/>
          </a:xfrm>
          <a:prstGeom prst="rect">
            <a:avLst/>
          </a:prstGeom>
        </p:spPr>
        <p:txBody>
          <a:bodyPr anchor="ctr">
            <a:noAutofit/>
          </a:bodyPr>
          <a:lstStyle>
            <a:lvl1pPr marL="0" indent="0" algn="l">
              <a:buNone/>
              <a:defRPr lang="hu-HU" sz="1800" b="0" i="0" smtClean="0">
                <a:solidFill>
                  <a:schemeClr val="tx1">
                    <a:lumMod val="75000"/>
                    <a:lumOff val="2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b="0" i="0" dirty="0">
                <a:solidFill>
                  <a:srgbClr val="4D4D4D"/>
                </a:solidFill>
                <a:effectLst/>
                <a:latin typeface="Helvetica Neue"/>
              </a:rPr>
              <a:t>Szakértői vélemények közérthetően</a:t>
            </a:r>
            <a:endParaRPr lang="hu-HU" dirty="0"/>
          </a:p>
        </p:txBody>
      </p:sp>
      <p:sp>
        <p:nvSpPr>
          <p:cNvPr id="21" name="Tartalom helye 3">
            <a:extLst>
              <a:ext uri="{FF2B5EF4-FFF2-40B4-BE49-F238E27FC236}">
                <a16:creationId xmlns:a16="http://schemas.microsoft.com/office/drawing/2014/main" id="{9513E758-802F-485E-B2D6-2A4B7030291F}"/>
              </a:ext>
            </a:extLst>
          </p:cNvPr>
          <p:cNvSpPr>
            <a:spLocks noGrp="1"/>
          </p:cNvSpPr>
          <p:nvPr>
            <p:ph sz="half" idx="2" hasCustomPrompt="1"/>
          </p:nvPr>
        </p:nvSpPr>
        <p:spPr>
          <a:xfrm>
            <a:off x="2336324" y="3407963"/>
            <a:ext cx="7654699" cy="1909157"/>
          </a:xfrm>
          <a:prstGeom prst="rect">
            <a:avLst/>
          </a:prstGeom>
        </p:spPr>
        <p:txBody>
          <a:bodyPr numCol="2" spcCol="720000">
            <a:normAutofit/>
          </a:bodyPr>
          <a:lstStyle>
            <a:lvl1pPr marL="285750" indent="-285750">
              <a:buClr>
                <a:srgbClr val="CD1533"/>
              </a:buClr>
              <a:buFont typeface="Arial" panose="020B0604020202020204" pitchFamily="34" charset="0"/>
              <a:buChar char="•"/>
              <a:defRPr sz="1600">
                <a:solidFill>
                  <a:schemeClr val="tx1">
                    <a:lumMod val="75000"/>
                    <a:lumOff val="25000"/>
                  </a:schemeClr>
                </a:solidFill>
              </a:defRPr>
            </a:lvl1pPr>
            <a:lvl2pPr>
              <a:buClr>
                <a:srgbClr val="CD1533"/>
              </a:buClr>
              <a:defRPr sz="1600">
                <a:solidFill>
                  <a:schemeClr val="tx1">
                    <a:lumMod val="65000"/>
                    <a:lumOff val="35000"/>
                  </a:schemeClr>
                </a:solidFill>
              </a:defRPr>
            </a:lvl2pPr>
            <a:lvl3pPr>
              <a:buClr>
                <a:srgbClr val="CD1533"/>
              </a:buClr>
              <a:defRPr sz="1600">
                <a:solidFill>
                  <a:schemeClr val="tx1">
                    <a:lumMod val="65000"/>
                    <a:lumOff val="35000"/>
                  </a:schemeClr>
                </a:solidFill>
              </a:defRPr>
            </a:lvl3pPr>
            <a:lvl4pPr>
              <a:buClr>
                <a:srgbClr val="CD1533"/>
              </a:buClr>
              <a:defRPr sz="1600">
                <a:solidFill>
                  <a:schemeClr val="tx1">
                    <a:lumMod val="65000"/>
                    <a:lumOff val="35000"/>
                  </a:schemeClr>
                </a:solidFill>
              </a:defRPr>
            </a:lvl4pPr>
            <a:lvl5pPr>
              <a:buClr>
                <a:srgbClr val="CD1533"/>
              </a:buClr>
              <a:defRPr sz="1600">
                <a:solidFill>
                  <a:schemeClr val="tx1">
                    <a:lumMod val="65000"/>
                    <a:lumOff val="35000"/>
                  </a:schemeClr>
                </a:solidFill>
              </a:defRPr>
            </a:lvl5pPr>
          </a:lstStyle>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Ingatlan</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Bizalmi vagyonkezelés</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Számlázás, bizonylatolás</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Fogyasztóvédelem</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E-kereskedelem</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Követeléskezelés</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Környezetvédelem</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Hulladékgazdálkodás</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Közbeszerzés</a:t>
            </a:r>
          </a:p>
          <a:p>
            <a:pPr marL="285750" indent="-285750">
              <a:buClr>
                <a:srgbClr val="CD1533"/>
              </a:buClr>
              <a:buFont typeface="Arial" panose="020B0604020202020204" pitchFamily="34" charset="0"/>
              <a:buChar char="•"/>
            </a:pPr>
            <a:r>
              <a:rPr lang="hu-HU" sz="1600" dirty="0">
                <a:solidFill>
                  <a:schemeClr val="tx1">
                    <a:lumMod val="65000"/>
                    <a:lumOff val="35000"/>
                  </a:schemeClr>
                </a:solidFill>
                <a:latin typeface="Arial" panose="020B0604020202020204" pitchFamily="34" charset="0"/>
                <a:cs typeface="Arial" panose="020B0604020202020204" pitchFamily="34" charset="0"/>
              </a:rPr>
              <a:t>Bánya- és energiajog</a:t>
            </a:r>
            <a:endParaRPr lang="hu-HU"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2" name="Kép 21">
            <a:extLst>
              <a:ext uri="{FF2B5EF4-FFF2-40B4-BE49-F238E27FC236}">
                <a16:creationId xmlns:a16="http://schemas.microsoft.com/office/drawing/2014/main" id="{04520EB3-6E07-415A-92B5-EEAD04AAE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24" y="5832910"/>
            <a:ext cx="1295675" cy="815424"/>
          </a:xfrm>
          <a:prstGeom prst="rect">
            <a:avLst/>
          </a:prstGeom>
        </p:spPr>
      </p:pic>
      <p:sp>
        <p:nvSpPr>
          <p:cNvPr id="15" name="Szöveg helye 2">
            <a:extLst>
              <a:ext uri="{FF2B5EF4-FFF2-40B4-BE49-F238E27FC236}">
                <a16:creationId xmlns:a16="http://schemas.microsoft.com/office/drawing/2014/main" id="{7F7CD2C6-CA36-4EFD-A891-7632AA650F59}"/>
              </a:ext>
            </a:extLst>
          </p:cNvPr>
          <p:cNvSpPr>
            <a:spLocks noGrp="1"/>
          </p:cNvSpPr>
          <p:nvPr>
            <p:ph type="body" idx="21" hasCustomPrompt="1"/>
          </p:nvPr>
        </p:nvSpPr>
        <p:spPr>
          <a:xfrm>
            <a:off x="1739558" y="1424206"/>
            <a:ext cx="8443970" cy="739821"/>
          </a:xfrm>
          <a:prstGeom prst="rect">
            <a:avLst/>
          </a:prstGeom>
        </p:spPr>
        <p:txBody>
          <a:bodyPr anchor="ctr">
            <a:normAutofit/>
          </a:bodyPr>
          <a:lstStyle>
            <a:lvl1pPr marL="0" indent="0" algn="l">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Az</a:t>
            </a:r>
            <a:r>
              <a:rPr lang="en-US" dirty="0"/>
              <a:t> Ecovis Hungary </a:t>
            </a:r>
            <a:r>
              <a:rPr lang="en-US" dirty="0" err="1"/>
              <a:t>és</a:t>
            </a:r>
            <a:r>
              <a:rPr lang="en-US" dirty="0"/>
              <a:t> a </a:t>
            </a:r>
            <a:r>
              <a:rPr lang="en-US" dirty="0" err="1"/>
              <a:t>Vezinfó</a:t>
            </a:r>
            <a:r>
              <a:rPr lang="en-US" dirty="0"/>
              <a:t> </a:t>
            </a:r>
            <a:r>
              <a:rPr lang="en-US" dirty="0" err="1"/>
              <a:t>közös</a:t>
            </a:r>
            <a:r>
              <a:rPr lang="en-US" dirty="0"/>
              <a:t> </a:t>
            </a:r>
            <a:r>
              <a:rPr lang="en-US" dirty="0" err="1"/>
              <a:t>szakmai</a:t>
            </a:r>
            <a:r>
              <a:rPr lang="en-US" dirty="0"/>
              <a:t> </a:t>
            </a:r>
            <a:r>
              <a:rPr lang="en-US" dirty="0" err="1"/>
              <a:t>blogja</a:t>
            </a:r>
            <a:endParaRPr lang="hu-HU" dirty="0"/>
          </a:p>
        </p:txBody>
      </p:sp>
      <p:sp>
        <p:nvSpPr>
          <p:cNvPr id="24" name="Szöveg helye 2">
            <a:extLst>
              <a:ext uri="{FF2B5EF4-FFF2-40B4-BE49-F238E27FC236}">
                <a16:creationId xmlns:a16="http://schemas.microsoft.com/office/drawing/2014/main" id="{9FB9559D-B078-4C56-830D-800A2A72FDA5}"/>
              </a:ext>
            </a:extLst>
          </p:cNvPr>
          <p:cNvSpPr>
            <a:spLocks noGrp="1"/>
          </p:cNvSpPr>
          <p:nvPr>
            <p:ph type="body" idx="25" hasCustomPrompt="1"/>
          </p:nvPr>
        </p:nvSpPr>
        <p:spPr>
          <a:xfrm>
            <a:off x="7756188" y="2164026"/>
            <a:ext cx="2427340" cy="471350"/>
          </a:xfrm>
          <a:prstGeom prst="rect">
            <a:avLst/>
          </a:prstGeom>
        </p:spPr>
        <p:txBody>
          <a:bodyPr anchor="ctr">
            <a:normAutofit/>
          </a:bodyPr>
          <a:lstStyle>
            <a:lvl1pPr marL="0" indent="0" algn="l">
              <a:buNone/>
              <a:defRPr sz="2400" b="1">
                <a:solidFill>
                  <a:srgbClr val="CD15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webcím</a:t>
            </a:r>
            <a:endParaRPr lang="hu-HU" dirty="0"/>
          </a:p>
        </p:txBody>
      </p:sp>
      <p:pic>
        <p:nvPicPr>
          <p:cNvPr id="9" name="Kép 8">
            <a:extLst>
              <a:ext uri="{FF2B5EF4-FFF2-40B4-BE49-F238E27FC236}">
                <a16:creationId xmlns:a16="http://schemas.microsoft.com/office/drawing/2014/main" id="{89046B7F-11AB-4C59-8B9E-3E631CC048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spTree>
    <p:extLst>
      <p:ext uri="{BB962C8B-B14F-4D97-AF65-F5344CB8AC3E}">
        <p14:creationId xmlns:p14="http://schemas.microsoft.com/office/powerpoint/2010/main" val="207528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2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1250"/>
                                        <p:tgtEl>
                                          <p:spTgt spid="21">
                                            <p:txEl>
                                              <p:pRg st="0" end="0"/>
                                            </p:txEl>
                                          </p:spTgt>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fade">
                                      <p:cBhvr>
                                        <p:cTn id="22" dur="1250"/>
                                        <p:tgtEl>
                                          <p:spTgt spid="21">
                                            <p:txEl>
                                              <p:pRg st="1" end="1"/>
                                            </p:txEl>
                                          </p:spTgt>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1">
                                            <p:txEl>
                                              <p:pRg st="2" end="2"/>
                                            </p:txEl>
                                          </p:spTgt>
                                        </p:tgtEl>
                                        <p:attrNameLst>
                                          <p:attrName>style.visibility</p:attrName>
                                        </p:attrNameLst>
                                      </p:cBhvr>
                                      <p:to>
                                        <p:strVal val="visible"/>
                                      </p:to>
                                    </p:set>
                                    <p:animEffect transition="in" filter="fade">
                                      <p:cBhvr>
                                        <p:cTn id="25" dur="1250"/>
                                        <p:tgtEl>
                                          <p:spTgt spid="21">
                                            <p:txEl>
                                              <p:pRg st="2" end="2"/>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250"/>
                                        <p:tgtEl>
                                          <p:spTgt spid="21">
                                            <p:txEl>
                                              <p:pRg st="3" end="3"/>
                                            </p:txEl>
                                          </p:spTgt>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1">
                                            <p:txEl>
                                              <p:pRg st="4" end="4"/>
                                            </p:txEl>
                                          </p:spTgt>
                                        </p:tgtEl>
                                        <p:attrNameLst>
                                          <p:attrName>style.visibility</p:attrName>
                                        </p:attrNameLst>
                                      </p:cBhvr>
                                      <p:to>
                                        <p:strVal val="visible"/>
                                      </p:to>
                                    </p:set>
                                    <p:animEffect transition="in" filter="fade">
                                      <p:cBhvr>
                                        <p:cTn id="31" dur="1250"/>
                                        <p:tgtEl>
                                          <p:spTgt spid="21">
                                            <p:txEl>
                                              <p:pRg st="4" end="4"/>
                                            </p:txEl>
                                          </p:spTgt>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1">
                                            <p:txEl>
                                              <p:pRg st="5" end="5"/>
                                            </p:txEl>
                                          </p:spTgt>
                                        </p:tgtEl>
                                        <p:attrNameLst>
                                          <p:attrName>style.visibility</p:attrName>
                                        </p:attrNameLst>
                                      </p:cBhvr>
                                      <p:to>
                                        <p:strVal val="visible"/>
                                      </p:to>
                                    </p:set>
                                    <p:animEffect transition="in" filter="fade">
                                      <p:cBhvr>
                                        <p:cTn id="34" dur="1250"/>
                                        <p:tgtEl>
                                          <p:spTgt spid="21">
                                            <p:txEl>
                                              <p:pRg st="5" end="5"/>
                                            </p:txEl>
                                          </p:spTgt>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1">
                                            <p:txEl>
                                              <p:pRg st="6" end="6"/>
                                            </p:txEl>
                                          </p:spTgt>
                                        </p:tgtEl>
                                        <p:attrNameLst>
                                          <p:attrName>style.visibility</p:attrName>
                                        </p:attrNameLst>
                                      </p:cBhvr>
                                      <p:to>
                                        <p:strVal val="visible"/>
                                      </p:to>
                                    </p:set>
                                    <p:animEffect transition="in" filter="fade">
                                      <p:cBhvr>
                                        <p:cTn id="37" dur="1250"/>
                                        <p:tgtEl>
                                          <p:spTgt spid="21">
                                            <p:txEl>
                                              <p:pRg st="6" end="6"/>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1">
                                            <p:txEl>
                                              <p:pRg st="7" end="7"/>
                                            </p:txEl>
                                          </p:spTgt>
                                        </p:tgtEl>
                                        <p:attrNameLst>
                                          <p:attrName>style.visibility</p:attrName>
                                        </p:attrNameLst>
                                      </p:cBhvr>
                                      <p:to>
                                        <p:strVal val="visible"/>
                                      </p:to>
                                    </p:set>
                                    <p:animEffect transition="in" filter="fade">
                                      <p:cBhvr>
                                        <p:cTn id="40" dur="1250"/>
                                        <p:tgtEl>
                                          <p:spTgt spid="21">
                                            <p:txEl>
                                              <p:pRg st="7" end="7"/>
                                            </p:txEl>
                                          </p:spTgt>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1">
                                            <p:txEl>
                                              <p:pRg st="8" end="8"/>
                                            </p:txEl>
                                          </p:spTgt>
                                        </p:tgtEl>
                                        <p:attrNameLst>
                                          <p:attrName>style.visibility</p:attrName>
                                        </p:attrNameLst>
                                      </p:cBhvr>
                                      <p:to>
                                        <p:strVal val="visible"/>
                                      </p:to>
                                    </p:set>
                                    <p:animEffect transition="in" filter="fade">
                                      <p:cBhvr>
                                        <p:cTn id="43" dur="1250"/>
                                        <p:tgtEl>
                                          <p:spTgt spid="21">
                                            <p:txEl>
                                              <p:pRg st="8" end="8"/>
                                            </p:txEl>
                                          </p:spTgt>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1">
                                            <p:txEl>
                                              <p:pRg st="9" end="9"/>
                                            </p:txEl>
                                          </p:spTgt>
                                        </p:tgtEl>
                                        <p:attrNameLst>
                                          <p:attrName>style.visibility</p:attrName>
                                        </p:attrNameLst>
                                      </p:cBhvr>
                                      <p:to>
                                        <p:strVal val="visible"/>
                                      </p:to>
                                    </p:set>
                                    <p:animEffect transition="in" filter="fade">
                                      <p:cBhvr>
                                        <p:cTn id="46" dur="1250"/>
                                        <p:tgtEl>
                                          <p:spTgt spid="21">
                                            <p:txEl>
                                              <p:pRg st="9" end="9"/>
                                            </p:txEl>
                                          </p:spTgt>
                                        </p:tgtEl>
                                      </p:cBhvr>
                                    </p:animEffect>
                                  </p:childTnLst>
                                </p:cTn>
                              </p:par>
                              <p:par>
                                <p:cTn id="47" presetID="2" presetClass="entr" presetSubtype="1" fill="hold" grpId="0" nodeType="withEffect">
                                  <p:stCondLst>
                                    <p:cond delay="75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750" fill="hold"/>
                                        <p:tgtEl>
                                          <p:spTgt spid="3"/>
                                        </p:tgtEl>
                                        <p:attrNameLst>
                                          <p:attrName>ppt_x</p:attrName>
                                        </p:attrNameLst>
                                      </p:cBhvr>
                                      <p:tavLst>
                                        <p:tav tm="0">
                                          <p:val>
                                            <p:strVal val="#ppt_x"/>
                                          </p:val>
                                        </p:tav>
                                        <p:tav tm="100000">
                                          <p:val>
                                            <p:strVal val="#ppt_x"/>
                                          </p:val>
                                        </p:tav>
                                      </p:tavLst>
                                    </p:anim>
                                    <p:anim calcmode="lin" valueType="num">
                                      <p:cBhvr additive="base">
                                        <p:cTn id="50" dur="750" fill="hold"/>
                                        <p:tgtEl>
                                          <p:spTgt spid="3"/>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75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0" grpId="0" build="p">
        <p:tmplLst>
          <p:tmpl lvl="1">
            <p:tnLst>
              <p:par>
                <p:cTn presetID="2" presetClass="entr" presetSubtype="8"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250"/>
                        <p:tgtEl>
                          <p:spTgt spid="21"/>
                        </p:tgtEl>
                      </p:cBhvr>
                    </p:animEffect>
                  </p:childTnLst>
                </p:cTn>
              </p:par>
            </p:tnLst>
          </p:tmpl>
        </p:tmplLst>
      </p:bldP>
      <p:bldP spid="15" grpId="0" build="p">
        <p:tmplLst>
          <p:tmpl lvl="1">
            <p:tnLst>
              <p:par>
                <p:cTn presetID="2" presetClass="entr" presetSubtype="8"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áró_1">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EE7A199-B8CC-4BD5-A0D9-7FD306054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églalap 6">
            <a:extLst>
              <a:ext uri="{FF2B5EF4-FFF2-40B4-BE49-F238E27FC236}">
                <a16:creationId xmlns:a16="http://schemas.microsoft.com/office/drawing/2014/main" id="{1E0CDE7A-2062-463C-AD0D-08F544E01065}"/>
              </a:ext>
            </a:extLst>
          </p:cNvPr>
          <p:cNvSpPr/>
          <p:nvPr userDrawn="1"/>
        </p:nvSpPr>
        <p:spPr>
          <a:xfrm>
            <a:off x="0" y="0"/>
            <a:ext cx="8128000" cy="6858000"/>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 helye 2">
            <a:extLst>
              <a:ext uri="{FF2B5EF4-FFF2-40B4-BE49-F238E27FC236}">
                <a16:creationId xmlns:a16="http://schemas.microsoft.com/office/drawing/2014/main" id="{7F7CD2C6-CA36-4EFD-A891-7632AA650F59}"/>
              </a:ext>
            </a:extLst>
          </p:cNvPr>
          <p:cNvSpPr>
            <a:spLocks noGrp="1"/>
          </p:cNvSpPr>
          <p:nvPr>
            <p:ph type="body" idx="21"/>
          </p:nvPr>
        </p:nvSpPr>
        <p:spPr>
          <a:xfrm>
            <a:off x="561472" y="3139375"/>
            <a:ext cx="7005054" cy="2194559"/>
          </a:xfrm>
          <a:prstGeom prst="rect">
            <a:avLst/>
          </a:prstGeom>
        </p:spPr>
        <p:txBody>
          <a:bodyPr anchor="t">
            <a:normAutofit/>
          </a:bodyPr>
          <a:lstStyle>
            <a:lvl1pPr marL="0" indent="0" algn="ctr">
              <a:buNone/>
              <a:defRPr sz="2400" b="1">
                <a:solidFill>
                  <a:srgbClr val="CD15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Mintaszöveg</a:t>
            </a:r>
            <a:endParaRPr lang="hu-HU" dirty="0"/>
          </a:p>
        </p:txBody>
      </p:sp>
      <p:sp>
        <p:nvSpPr>
          <p:cNvPr id="19" name="Szöveg helye 2">
            <a:extLst>
              <a:ext uri="{FF2B5EF4-FFF2-40B4-BE49-F238E27FC236}">
                <a16:creationId xmlns:a16="http://schemas.microsoft.com/office/drawing/2014/main" id="{BB12E9FD-AD0C-416D-99F1-AD74E1250C7E}"/>
              </a:ext>
            </a:extLst>
          </p:cNvPr>
          <p:cNvSpPr>
            <a:spLocks noGrp="1"/>
          </p:cNvSpPr>
          <p:nvPr>
            <p:ph type="body" idx="25" hasCustomPrompt="1"/>
          </p:nvPr>
        </p:nvSpPr>
        <p:spPr>
          <a:xfrm>
            <a:off x="3367810" y="6375002"/>
            <a:ext cx="1392379" cy="482998"/>
          </a:xfrm>
          <a:prstGeom prst="rect">
            <a:avLst/>
          </a:prstGeom>
          <a:solidFill>
            <a:srgbClr val="CD1533"/>
          </a:solidFill>
        </p:spPr>
        <p:txBody>
          <a:bodyPr anchor="ctr">
            <a:normAutofit/>
          </a:bodyPr>
          <a:lstStyle>
            <a:lvl1pPr marL="0" indent="0" algn="ctr">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ecovis.hu</a:t>
            </a:r>
            <a:endParaRPr lang="hu-HU" dirty="0"/>
          </a:p>
        </p:txBody>
      </p:sp>
      <p:pic>
        <p:nvPicPr>
          <p:cNvPr id="20" name="Kép 19">
            <a:extLst>
              <a:ext uri="{FF2B5EF4-FFF2-40B4-BE49-F238E27FC236}">
                <a16:creationId xmlns:a16="http://schemas.microsoft.com/office/drawing/2014/main" id="{E3A2DE3A-7D5B-41E8-BA66-EED11E8A5D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9506" y="1301637"/>
            <a:ext cx="4468988" cy="796670"/>
          </a:xfrm>
          <a:prstGeom prst="rect">
            <a:avLst/>
          </a:prstGeom>
        </p:spPr>
      </p:pic>
    </p:spTree>
    <p:extLst>
      <p:ext uri="{BB962C8B-B14F-4D97-AF65-F5344CB8AC3E}">
        <p14:creationId xmlns:p14="http://schemas.microsoft.com/office/powerpoint/2010/main" val="382243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750" fill="hold"/>
                                        <p:tgtEl>
                                          <p:spTgt spid="19">
                                            <p:bg/>
                                          </p:spTgt>
                                        </p:tgtEl>
                                        <p:attrNameLst>
                                          <p:attrName>ppt_x</p:attrName>
                                        </p:attrNameLst>
                                      </p:cBhvr>
                                      <p:tavLst>
                                        <p:tav tm="0">
                                          <p:val>
                                            <p:strVal val="0-#ppt_w/2"/>
                                          </p:val>
                                        </p:tav>
                                        <p:tav tm="100000">
                                          <p:val>
                                            <p:strVal val="#ppt_x"/>
                                          </p:val>
                                        </p:tav>
                                      </p:tavLst>
                                    </p:anim>
                                    <p:anim calcmode="lin" valueType="num">
                                      <p:cBhvr additive="base">
                                        <p:cTn id="8" dur="750" fill="hold"/>
                                        <p:tgtEl>
                                          <p:spTgt spid="1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build="p">
        <p:tmplLst>
          <p:tmpl lvl="1">
            <p:tnLst>
              <p:par>
                <p:cTn presetID="2" presetClass="entr" presetSubtype="8"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animBg="1">
        <p:tmplLst>
          <p:tmpl>
            <p:tnLst>
              <p:par>
                <p:cTn presetID="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záró 2">
    <p:spTree>
      <p:nvGrpSpPr>
        <p:cNvPr id="1" name=""/>
        <p:cNvGrpSpPr/>
        <p:nvPr/>
      </p:nvGrpSpPr>
      <p:grpSpPr>
        <a:xfrm>
          <a:off x="0" y="0"/>
          <a:ext cx="0" cy="0"/>
          <a:chOff x="0" y="0"/>
          <a:chExt cx="0" cy="0"/>
        </a:xfrm>
      </p:grpSpPr>
      <p:sp>
        <p:nvSpPr>
          <p:cNvPr id="15" name="Szöveg helye 2">
            <a:extLst>
              <a:ext uri="{FF2B5EF4-FFF2-40B4-BE49-F238E27FC236}">
                <a16:creationId xmlns:a16="http://schemas.microsoft.com/office/drawing/2014/main" id="{7F7CD2C6-CA36-4EFD-A891-7632AA650F59}"/>
              </a:ext>
            </a:extLst>
          </p:cNvPr>
          <p:cNvSpPr>
            <a:spLocks noGrp="1"/>
          </p:cNvSpPr>
          <p:nvPr>
            <p:ph type="body" idx="21" hasCustomPrompt="1"/>
          </p:nvPr>
        </p:nvSpPr>
        <p:spPr>
          <a:xfrm>
            <a:off x="0" y="1823035"/>
            <a:ext cx="12192000" cy="879080"/>
          </a:xfrm>
          <a:prstGeom prst="rect">
            <a:avLst/>
          </a:prstGeom>
        </p:spPr>
        <p:txBody>
          <a:bodyPr anchor="ctr">
            <a:normAutofit/>
          </a:bodyPr>
          <a:lstStyle>
            <a:lvl1pPr marL="0" indent="0" algn="ctr">
              <a:buNone/>
              <a:defRPr sz="2400" b="1">
                <a:solidFill>
                  <a:srgbClr val="CD15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Köszönjük</a:t>
            </a:r>
            <a:r>
              <a:rPr lang="en-US" dirty="0"/>
              <a:t> </a:t>
            </a:r>
            <a:r>
              <a:rPr lang="en-US" dirty="0" err="1"/>
              <a:t>megtisztelő</a:t>
            </a:r>
            <a:r>
              <a:rPr lang="en-US" dirty="0"/>
              <a:t> </a:t>
            </a:r>
            <a:r>
              <a:rPr lang="en-US" dirty="0" err="1"/>
              <a:t>figyelmét</a:t>
            </a:r>
            <a:r>
              <a:rPr lang="en-US" dirty="0"/>
              <a:t>!</a:t>
            </a:r>
            <a:endParaRPr lang="hu-HU" dirty="0"/>
          </a:p>
        </p:txBody>
      </p:sp>
      <p:sp>
        <p:nvSpPr>
          <p:cNvPr id="17" name="Szöveg helye 2">
            <a:extLst>
              <a:ext uri="{FF2B5EF4-FFF2-40B4-BE49-F238E27FC236}">
                <a16:creationId xmlns:a16="http://schemas.microsoft.com/office/drawing/2014/main" id="{37666E4F-90ED-4C47-9F96-BE5488960716}"/>
              </a:ext>
            </a:extLst>
          </p:cNvPr>
          <p:cNvSpPr>
            <a:spLocks noGrp="1"/>
          </p:cNvSpPr>
          <p:nvPr>
            <p:ph type="body" idx="23" hasCustomPrompt="1"/>
          </p:nvPr>
        </p:nvSpPr>
        <p:spPr>
          <a:xfrm>
            <a:off x="6086525" y="5162509"/>
            <a:ext cx="3500387" cy="1212493"/>
          </a:xfrm>
          <a:prstGeom prst="rect">
            <a:avLst/>
          </a:prstGeom>
        </p:spPr>
        <p:txBody>
          <a:bodyPr anchor="t">
            <a:normAutofit/>
          </a:bodyPr>
          <a:lstStyle>
            <a:lvl1pPr marL="0" indent="0" algn="ctr">
              <a:buNone/>
              <a:defRPr sz="16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pic>
        <p:nvPicPr>
          <p:cNvPr id="3" name="Kép 2">
            <a:extLst>
              <a:ext uri="{FF2B5EF4-FFF2-40B4-BE49-F238E27FC236}">
                <a16:creationId xmlns:a16="http://schemas.microsoft.com/office/drawing/2014/main" id="{04F8A6DB-F9C1-4C7D-A68A-E499FF2FD9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2973" y="3209569"/>
            <a:ext cx="1586715" cy="1586715"/>
          </a:xfrm>
          <a:prstGeom prst="rect">
            <a:avLst/>
          </a:prstGeom>
        </p:spPr>
      </p:pic>
      <p:pic>
        <p:nvPicPr>
          <p:cNvPr id="5" name="Kép 4">
            <a:extLst>
              <a:ext uri="{FF2B5EF4-FFF2-40B4-BE49-F238E27FC236}">
                <a16:creationId xmlns:a16="http://schemas.microsoft.com/office/drawing/2014/main" id="{799D6696-5946-40A7-9400-D66F62B18A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3360" y="3209569"/>
            <a:ext cx="1586715" cy="1586715"/>
          </a:xfrm>
          <a:prstGeom prst="rect">
            <a:avLst/>
          </a:prstGeom>
        </p:spPr>
      </p:pic>
      <p:sp>
        <p:nvSpPr>
          <p:cNvPr id="18" name="Szöveg helye 2">
            <a:extLst>
              <a:ext uri="{FF2B5EF4-FFF2-40B4-BE49-F238E27FC236}">
                <a16:creationId xmlns:a16="http://schemas.microsoft.com/office/drawing/2014/main" id="{14F5B684-341C-4DD4-AC99-25F96DAD561D}"/>
              </a:ext>
            </a:extLst>
          </p:cNvPr>
          <p:cNvSpPr>
            <a:spLocks noGrp="1"/>
          </p:cNvSpPr>
          <p:nvPr>
            <p:ph type="body" idx="24" hasCustomPrompt="1"/>
          </p:nvPr>
        </p:nvSpPr>
        <p:spPr>
          <a:xfrm>
            <a:off x="2586138" y="5162508"/>
            <a:ext cx="3500387" cy="1212493"/>
          </a:xfrm>
          <a:prstGeom prst="rect">
            <a:avLst/>
          </a:prstGeom>
        </p:spPr>
        <p:txBody>
          <a:bodyPr anchor="t">
            <a:normAutofit/>
          </a:bodyPr>
          <a:lstStyle>
            <a:lvl1pPr marL="0" indent="0" algn="ctr">
              <a:buNone/>
              <a:defRPr sz="16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a:t>
            </a:r>
          </a:p>
        </p:txBody>
      </p:sp>
      <p:sp>
        <p:nvSpPr>
          <p:cNvPr id="19" name="Szöveg helye 2">
            <a:extLst>
              <a:ext uri="{FF2B5EF4-FFF2-40B4-BE49-F238E27FC236}">
                <a16:creationId xmlns:a16="http://schemas.microsoft.com/office/drawing/2014/main" id="{BB12E9FD-AD0C-416D-99F1-AD74E1250C7E}"/>
              </a:ext>
            </a:extLst>
          </p:cNvPr>
          <p:cNvSpPr>
            <a:spLocks noGrp="1"/>
          </p:cNvSpPr>
          <p:nvPr>
            <p:ph type="body" idx="25" hasCustomPrompt="1"/>
          </p:nvPr>
        </p:nvSpPr>
        <p:spPr>
          <a:xfrm>
            <a:off x="5399810" y="6375002"/>
            <a:ext cx="1392379" cy="482998"/>
          </a:xfrm>
          <a:prstGeom prst="rect">
            <a:avLst/>
          </a:prstGeom>
          <a:solidFill>
            <a:srgbClr val="CD1533"/>
          </a:solidFill>
        </p:spPr>
        <p:txBody>
          <a:bodyPr anchor="ctr">
            <a:normAutofit/>
          </a:bodyPr>
          <a:lstStyle>
            <a:lvl1pPr marL="0" indent="0" algn="ctr">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ecovis.hu</a:t>
            </a:r>
            <a:endParaRPr lang="hu-HU" dirty="0"/>
          </a:p>
        </p:txBody>
      </p:sp>
      <p:pic>
        <p:nvPicPr>
          <p:cNvPr id="8" name="Kép 7">
            <a:extLst>
              <a:ext uri="{FF2B5EF4-FFF2-40B4-BE49-F238E27FC236}">
                <a16:creationId xmlns:a16="http://schemas.microsoft.com/office/drawing/2014/main" id="{D94127E0-28F9-4E8F-BFA4-DD4B7330C6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1505" y="518912"/>
            <a:ext cx="4468988" cy="796670"/>
          </a:xfrm>
          <a:prstGeom prst="rect">
            <a:avLst/>
          </a:prstGeom>
        </p:spPr>
      </p:pic>
      <p:sp>
        <p:nvSpPr>
          <p:cNvPr id="2" name="Ellipszis 1">
            <a:extLst>
              <a:ext uri="{FF2B5EF4-FFF2-40B4-BE49-F238E27FC236}">
                <a16:creationId xmlns:a16="http://schemas.microsoft.com/office/drawing/2014/main" id="{6B433D17-ADF1-4B5E-96FF-7FE11FA184FB}"/>
              </a:ext>
            </a:extLst>
          </p:cNvPr>
          <p:cNvSpPr/>
          <p:nvPr userDrawn="1"/>
        </p:nvSpPr>
        <p:spPr>
          <a:xfrm>
            <a:off x="3470056" y="3136652"/>
            <a:ext cx="1713297" cy="1713297"/>
          </a:xfrm>
          <a:prstGeom prst="ellipse">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a:extLst>
              <a:ext uri="{FF2B5EF4-FFF2-40B4-BE49-F238E27FC236}">
                <a16:creationId xmlns:a16="http://schemas.microsoft.com/office/drawing/2014/main" id="{4D6B8243-E10A-4762-A63D-8E4C978AADA6}"/>
              </a:ext>
            </a:extLst>
          </p:cNvPr>
          <p:cNvSpPr/>
          <p:nvPr userDrawn="1"/>
        </p:nvSpPr>
        <p:spPr>
          <a:xfrm>
            <a:off x="6976021" y="3136652"/>
            <a:ext cx="1713297" cy="1713297"/>
          </a:xfrm>
          <a:prstGeom prst="ellipse">
            <a:avLst/>
          </a:prstGeom>
          <a:noFill/>
          <a:ln w="28575">
            <a:solidFill>
              <a:srgbClr val="CD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3503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9">
                                            <p:bg/>
                                          </p:spTgt>
                                        </p:tgtEl>
                                        <p:attrNameLst>
                                          <p:attrName>style.visibility</p:attrName>
                                        </p:attrNameLst>
                                      </p:cBhvr>
                                      <p:to>
                                        <p:strVal val="visible"/>
                                      </p:to>
                                    </p:set>
                                    <p:anim calcmode="lin" valueType="num">
                                      <p:cBhvr additive="base">
                                        <p:cTn id="15" dur="750" fill="hold"/>
                                        <p:tgtEl>
                                          <p:spTgt spid="19">
                                            <p:bg/>
                                          </p:spTgt>
                                        </p:tgtEl>
                                        <p:attrNameLst>
                                          <p:attrName>ppt_x</p:attrName>
                                        </p:attrNameLst>
                                      </p:cBhvr>
                                      <p:tavLst>
                                        <p:tav tm="0">
                                          <p:val>
                                            <p:strVal val="#ppt_x"/>
                                          </p:val>
                                        </p:tav>
                                        <p:tav tm="100000">
                                          <p:val>
                                            <p:strVal val="#ppt_x"/>
                                          </p:val>
                                        </p:tav>
                                      </p:tavLst>
                                    </p:anim>
                                    <p:anim calcmode="lin" valueType="num">
                                      <p:cBhvr additive="base">
                                        <p:cTn id="16" dur="750" fill="hold"/>
                                        <p:tgtEl>
                                          <p:spTgt spid="19">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2" presetClass="entr" presetSubtype="4"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animBg="1">
        <p:tmplLst>
          <p:tmpl>
            <p:tnLst>
              <p:par>
                <p:cTn presetID="2" presetClass="entr" presetSubtype="4"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égbemutató">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775935CD-9EEA-4274-B9EB-2F621C6A9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cxnSp>
        <p:nvCxnSpPr>
          <p:cNvPr id="7" name="Egyenes összekötő 6">
            <a:extLst>
              <a:ext uri="{FF2B5EF4-FFF2-40B4-BE49-F238E27FC236}">
                <a16:creationId xmlns:a16="http://schemas.microsoft.com/office/drawing/2014/main" id="{0336E712-54C1-4647-B6D1-364BAD4E20D7}"/>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8" name="Cím 1">
            <a:extLst>
              <a:ext uri="{FF2B5EF4-FFF2-40B4-BE49-F238E27FC236}">
                <a16:creationId xmlns:a16="http://schemas.microsoft.com/office/drawing/2014/main" id="{314CEE40-EC9C-47CD-A90B-713A20C5686E}"/>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12" name="Téglalap 11">
            <a:extLst>
              <a:ext uri="{FF2B5EF4-FFF2-40B4-BE49-F238E27FC236}">
                <a16:creationId xmlns:a16="http://schemas.microsoft.com/office/drawing/2014/main" id="{8379F2DE-3E97-40B1-B4BF-03FE78E6EFD1}"/>
              </a:ext>
            </a:extLst>
          </p:cNvPr>
          <p:cNvSpPr/>
          <p:nvPr userDrawn="1"/>
        </p:nvSpPr>
        <p:spPr>
          <a:xfrm>
            <a:off x="0" y="0"/>
            <a:ext cx="12192000" cy="4543124"/>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Kép 14">
            <a:extLst>
              <a:ext uri="{FF2B5EF4-FFF2-40B4-BE49-F238E27FC236}">
                <a16:creationId xmlns:a16="http://schemas.microsoft.com/office/drawing/2014/main" id="{4C10771D-853C-4F47-A769-448250A8BA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sp>
        <p:nvSpPr>
          <p:cNvPr id="18" name="Cím 1">
            <a:extLst>
              <a:ext uri="{FF2B5EF4-FFF2-40B4-BE49-F238E27FC236}">
                <a16:creationId xmlns:a16="http://schemas.microsoft.com/office/drawing/2014/main" id="{1C061C28-2952-4DB7-85D3-4452C8F0D0AD}"/>
              </a:ext>
            </a:extLst>
          </p:cNvPr>
          <p:cNvSpPr>
            <a:spLocks noGrp="1"/>
          </p:cNvSpPr>
          <p:nvPr>
            <p:ph type="title" hasCustomPrompt="1"/>
          </p:nvPr>
        </p:nvSpPr>
        <p:spPr>
          <a:xfrm>
            <a:off x="1165458" y="1067805"/>
            <a:ext cx="9855468" cy="699286"/>
          </a:xfrm>
          <a:prstGeom prst="rect">
            <a:avLst/>
          </a:prstGeom>
        </p:spPr>
        <p:txBody>
          <a:bodyPr>
            <a:normAutofit/>
          </a:bodyPr>
          <a:lstStyle>
            <a:lvl1pPr>
              <a:defRPr sz="2400" b="0">
                <a:solidFill>
                  <a:srgbClr val="CD1533"/>
                </a:solidFill>
                <a:latin typeface="Arial" panose="020B0604020202020204" pitchFamily="34" charset="0"/>
                <a:cs typeface="Arial" panose="020B0604020202020204" pitchFamily="34" charset="0"/>
              </a:defRPr>
            </a:lvl1pPr>
          </a:lstStyle>
          <a:p>
            <a:r>
              <a:rPr lang="hu-HU" dirty="0"/>
              <a:t>Mintacím - szerkesztése</a:t>
            </a:r>
          </a:p>
        </p:txBody>
      </p:sp>
      <p:sp>
        <p:nvSpPr>
          <p:cNvPr id="19" name="Szöveg helye 2">
            <a:extLst>
              <a:ext uri="{FF2B5EF4-FFF2-40B4-BE49-F238E27FC236}">
                <a16:creationId xmlns:a16="http://schemas.microsoft.com/office/drawing/2014/main" id="{AD09DED0-C506-40A8-AD29-30E9398045F1}"/>
              </a:ext>
            </a:extLst>
          </p:cNvPr>
          <p:cNvSpPr>
            <a:spLocks noGrp="1"/>
          </p:cNvSpPr>
          <p:nvPr>
            <p:ph type="body" idx="10"/>
          </p:nvPr>
        </p:nvSpPr>
        <p:spPr>
          <a:xfrm>
            <a:off x="1165458" y="1815822"/>
            <a:ext cx="9855468" cy="2415936"/>
          </a:xfrm>
          <a:prstGeom prst="rect">
            <a:avLst/>
          </a:prstGeom>
        </p:spPr>
        <p:txBody>
          <a:bodyPr anchor="t">
            <a:noAutofit/>
          </a:bodyPr>
          <a:lstStyle>
            <a:lvl1pPr marL="0" indent="0">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3385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égbemutató">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775935CD-9EEA-4274-B9EB-2F621C6A9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cxnSp>
        <p:nvCxnSpPr>
          <p:cNvPr id="7" name="Egyenes összekötő 6">
            <a:extLst>
              <a:ext uri="{FF2B5EF4-FFF2-40B4-BE49-F238E27FC236}">
                <a16:creationId xmlns:a16="http://schemas.microsoft.com/office/drawing/2014/main" id="{0336E712-54C1-4647-B6D1-364BAD4E20D7}"/>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8" name="Cím 1">
            <a:extLst>
              <a:ext uri="{FF2B5EF4-FFF2-40B4-BE49-F238E27FC236}">
                <a16:creationId xmlns:a16="http://schemas.microsoft.com/office/drawing/2014/main" id="{314CEE40-EC9C-47CD-A90B-713A20C5686E}"/>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bg1">
                    <a:lumMod val="95000"/>
                  </a:schemeClr>
                </a:solidFill>
              </a:rPr>
              <a:t>ecovis.hu</a:t>
            </a:r>
          </a:p>
        </p:txBody>
      </p:sp>
      <p:sp>
        <p:nvSpPr>
          <p:cNvPr id="12" name="Téglalap 11">
            <a:extLst>
              <a:ext uri="{FF2B5EF4-FFF2-40B4-BE49-F238E27FC236}">
                <a16:creationId xmlns:a16="http://schemas.microsoft.com/office/drawing/2014/main" id="{8379F2DE-3E97-40B1-B4BF-03FE78E6EFD1}"/>
              </a:ext>
            </a:extLst>
          </p:cNvPr>
          <p:cNvSpPr/>
          <p:nvPr userDrawn="1"/>
        </p:nvSpPr>
        <p:spPr>
          <a:xfrm>
            <a:off x="0" y="0"/>
            <a:ext cx="12192000" cy="4543124"/>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Kép 14">
            <a:extLst>
              <a:ext uri="{FF2B5EF4-FFF2-40B4-BE49-F238E27FC236}">
                <a16:creationId xmlns:a16="http://schemas.microsoft.com/office/drawing/2014/main" id="{4C10771D-853C-4F47-A769-448250A8BA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sp>
        <p:nvSpPr>
          <p:cNvPr id="16" name="Szöveg helye 2">
            <a:extLst>
              <a:ext uri="{FF2B5EF4-FFF2-40B4-BE49-F238E27FC236}">
                <a16:creationId xmlns:a16="http://schemas.microsoft.com/office/drawing/2014/main" id="{F1E64A79-07AF-4A93-B796-A06210F3BA4A}"/>
              </a:ext>
            </a:extLst>
          </p:cNvPr>
          <p:cNvSpPr>
            <a:spLocks noGrp="1"/>
          </p:cNvSpPr>
          <p:nvPr>
            <p:ph type="body" idx="1"/>
          </p:nvPr>
        </p:nvSpPr>
        <p:spPr>
          <a:xfrm>
            <a:off x="1165458" y="1067805"/>
            <a:ext cx="9855468" cy="2965180"/>
          </a:xfrm>
          <a:prstGeom prst="rect">
            <a:avLst/>
          </a:prstGeom>
        </p:spPr>
        <p:txBody>
          <a:bodyPr anchor="t">
            <a:noAutofit/>
          </a:bodyPr>
          <a:lstStyle>
            <a:lvl1pPr marL="0" indent="0">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Tree>
    <p:extLst>
      <p:ext uri="{BB962C8B-B14F-4D97-AF65-F5344CB8AC3E}">
        <p14:creationId xmlns:p14="http://schemas.microsoft.com/office/powerpoint/2010/main" val="59193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égbemutató">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775935CD-9EEA-4274-B9EB-2F621C6A9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cxnSp>
        <p:nvCxnSpPr>
          <p:cNvPr id="7" name="Egyenes összekötő 6">
            <a:extLst>
              <a:ext uri="{FF2B5EF4-FFF2-40B4-BE49-F238E27FC236}">
                <a16:creationId xmlns:a16="http://schemas.microsoft.com/office/drawing/2014/main" id="{0336E712-54C1-4647-B6D1-364BAD4E20D7}"/>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8" name="Cím 1">
            <a:extLst>
              <a:ext uri="{FF2B5EF4-FFF2-40B4-BE49-F238E27FC236}">
                <a16:creationId xmlns:a16="http://schemas.microsoft.com/office/drawing/2014/main" id="{314CEE40-EC9C-47CD-A90B-713A20C5686E}"/>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bg1">
                    <a:lumMod val="95000"/>
                  </a:schemeClr>
                </a:solidFill>
              </a:rPr>
              <a:t>ecovis.hu</a:t>
            </a:r>
          </a:p>
        </p:txBody>
      </p:sp>
      <p:sp>
        <p:nvSpPr>
          <p:cNvPr id="12" name="Téglalap 11">
            <a:extLst>
              <a:ext uri="{FF2B5EF4-FFF2-40B4-BE49-F238E27FC236}">
                <a16:creationId xmlns:a16="http://schemas.microsoft.com/office/drawing/2014/main" id="{8379F2DE-3E97-40B1-B4BF-03FE78E6EFD1}"/>
              </a:ext>
            </a:extLst>
          </p:cNvPr>
          <p:cNvSpPr/>
          <p:nvPr userDrawn="1"/>
        </p:nvSpPr>
        <p:spPr>
          <a:xfrm>
            <a:off x="0" y="0"/>
            <a:ext cx="12192000" cy="4543124"/>
          </a:xfrm>
          <a:prstGeom prst="rect">
            <a:avLst/>
          </a:prstGeom>
          <a:solidFill>
            <a:srgbClr val="FFFFFF">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Kép 14">
            <a:extLst>
              <a:ext uri="{FF2B5EF4-FFF2-40B4-BE49-F238E27FC236}">
                <a16:creationId xmlns:a16="http://schemas.microsoft.com/office/drawing/2014/main" id="{4C10771D-853C-4F47-A769-448250A8BA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sp>
        <p:nvSpPr>
          <p:cNvPr id="9" name="Cím 1">
            <a:extLst>
              <a:ext uri="{FF2B5EF4-FFF2-40B4-BE49-F238E27FC236}">
                <a16:creationId xmlns:a16="http://schemas.microsoft.com/office/drawing/2014/main" id="{27827E2F-E563-4EC8-BEC3-B8CCBA6444B3}"/>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13" name="Tartalom helye 3">
            <a:extLst>
              <a:ext uri="{FF2B5EF4-FFF2-40B4-BE49-F238E27FC236}">
                <a16:creationId xmlns:a16="http://schemas.microsoft.com/office/drawing/2014/main" id="{EDE0D1EB-F27A-4356-8475-E43C15EB63AC}"/>
              </a:ext>
            </a:extLst>
          </p:cNvPr>
          <p:cNvSpPr>
            <a:spLocks noGrp="1"/>
          </p:cNvSpPr>
          <p:nvPr>
            <p:ph sz="half" idx="2"/>
          </p:nvPr>
        </p:nvSpPr>
        <p:spPr>
          <a:xfrm>
            <a:off x="1165457" y="1817827"/>
            <a:ext cx="10515600" cy="2413931"/>
          </a:xfrm>
          <a:prstGeom prst="rect">
            <a:avLst/>
          </a:prstGeom>
        </p:spPr>
        <p:txBody>
          <a:bodyPr>
            <a:normAutofit/>
          </a:bodyPr>
          <a:lstStyle>
            <a:lvl1pPr>
              <a:buClr>
                <a:srgbClr val="CD1533"/>
              </a:buClr>
              <a:defRPr sz="1800">
                <a:solidFill>
                  <a:schemeClr val="tx1">
                    <a:lumMod val="75000"/>
                    <a:lumOff val="25000"/>
                  </a:schemeClr>
                </a:solidFill>
              </a:defRPr>
            </a:lvl1pPr>
            <a:lvl2pPr>
              <a:buClr>
                <a:srgbClr val="CD1533"/>
              </a:buClr>
              <a:defRPr sz="1600">
                <a:solidFill>
                  <a:schemeClr val="tx1">
                    <a:lumMod val="75000"/>
                    <a:lumOff val="25000"/>
                  </a:schemeClr>
                </a:solidFill>
              </a:defRPr>
            </a:lvl2pPr>
            <a:lvl3pPr>
              <a:buClr>
                <a:srgbClr val="CD1533"/>
              </a:buClr>
              <a:defRPr sz="1600">
                <a:solidFill>
                  <a:schemeClr val="tx1">
                    <a:lumMod val="75000"/>
                    <a:lumOff val="25000"/>
                  </a:schemeClr>
                </a:solidFill>
              </a:defRPr>
            </a:lvl3pPr>
            <a:lvl4pPr>
              <a:buClr>
                <a:srgbClr val="CD1533"/>
              </a:buClr>
              <a:defRPr sz="1600">
                <a:solidFill>
                  <a:schemeClr val="tx1">
                    <a:lumMod val="75000"/>
                    <a:lumOff val="25000"/>
                  </a:schemeClr>
                </a:solidFill>
              </a:defRPr>
            </a:lvl4pPr>
            <a:lvl5pPr>
              <a:buClr>
                <a:srgbClr val="CD1533"/>
              </a:buClr>
              <a:defRPr sz="1600">
                <a:solidFill>
                  <a:schemeClr val="tx1">
                    <a:lumMod val="75000"/>
                    <a:lumOff val="25000"/>
                  </a:schemeClr>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37080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zövege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p:nvPr>
        </p:nvSpPr>
        <p:spPr>
          <a:xfrm>
            <a:off x="1165457" y="1817828"/>
            <a:ext cx="10515600" cy="327259"/>
          </a:xfrm>
          <a:prstGeom prst="rect">
            <a:avLst/>
          </a:prstGeom>
        </p:spPr>
        <p:txBody>
          <a:bodyPr anchor="b">
            <a:noAutofit/>
          </a:bodyPr>
          <a:lstStyle>
            <a:lvl1pPr marL="0" indent="0" algn="l">
              <a:buNone/>
              <a:defRPr sz="1800" b="0">
                <a:solidFill>
                  <a:srgbClr val="CD15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a:extLst>
              <a:ext uri="{FF2B5EF4-FFF2-40B4-BE49-F238E27FC236}">
                <a16:creationId xmlns:a16="http://schemas.microsoft.com/office/drawing/2014/main" id="{20B691F0-5193-4310-9993-234169EB83EE}"/>
              </a:ext>
            </a:extLst>
          </p:cNvPr>
          <p:cNvSpPr>
            <a:spLocks noGrp="1"/>
          </p:cNvSpPr>
          <p:nvPr>
            <p:ph sz="half" idx="2"/>
          </p:nvPr>
        </p:nvSpPr>
        <p:spPr>
          <a:xfrm>
            <a:off x="1165457" y="2403557"/>
            <a:ext cx="10515600" cy="3684588"/>
          </a:xfrm>
          <a:prstGeom prst="rect">
            <a:avLst/>
          </a:prstGeom>
        </p:spPr>
        <p:txBody>
          <a:bodyPr>
            <a:normAutofit/>
          </a:bodyPr>
          <a:lstStyle>
            <a:lvl1pPr>
              <a:buClr>
                <a:srgbClr val="CD1533"/>
              </a:buClr>
              <a:defRPr sz="1800">
                <a:solidFill>
                  <a:schemeClr val="tx1">
                    <a:lumMod val="75000"/>
                    <a:lumOff val="25000"/>
                  </a:schemeClr>
                </a:solidFill>
              </a:defRPr>
            </a:lvl1pPr>
            <a:lvl2pPr>
              <a:buClr>
                <a:srgbClr val="CD1533"/>
              </a:buClr>
              <a:defRPr sz="1600">
                <a:solidFill>
                  <a:schemeClr val="tx1">
                    <a:lumMod val="75000"/>
                    <a:lumOff val="25000"/>
                  </a:schemeClr>
                </a:solidFill>
              </a:defRPr>
            </a:lvl2pPr>
            <a:lvl3pPr>
              <a:buClr>
                <a:srgbClr val="CD1533"/>
              </a:buClr>
              <a:defRPr sz="1600">
                <a:solidFill>
                  <a:schemeClr val="tx1">
                    <a:lumMod val="75000"/>
                    <a:lumOff val="25000"/>
                  </a:schemeClr>
                </a:solidFill>
              </a:defRPr>
            </a:lvl3pPr>
            <a:lvl4pPr>
              <a:buClr>
                <a:srgbClr val="CD1533"/>
              </a:buClr>
              <a:defRPr sz="1600">
                <a:solidFill>
                  <a:schemeClr val="tx1">
                    <a:lumMod val="75000"/>
                    <a:lumOff val="25000"/>
                  </a:schemeClr>
                </a:solidFill>
              </a:defRPr>
            </a:lvl4pPr>
            <a:lvl5pPr>
              <a:buClr>
                <a:srgbClr val="CD1533"/>
              </a:buClr>
              <a:defRPr sz="1600">
                <a:solidFill>
                  <a:schemeClr val="tx1">
                    <a:lumMod val="75000"/>
                    <a:lumOff val="25000"/>
                  </a:schemeClr>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Tree>
    <p:extLst>
      <p:ext uri="{BB962C8B-B14F-4D97-AF65-F5344CB8AC3E}">
        <p14:creationId xmlns:p14="http://schemas.microsoft.com/office/powerpoint/2010/main" val="37197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5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75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75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75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zöveges_szürke">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p:nvPr>
        </p:nvSpPr>
        <p:spPr>
          <a:xfrm>
            <a:off x="1165457" y="1817828"/>
            <a:ext cx="10515600" cy="327259"/>
          </a:xfrm>
          <a:prstGeom prst="rect">
            <a:avLst/>
          </a:prstGeom>
        </p:spPr>
        <p:txBody>
          <a:bodyPr anchor="b">
            <a:noAutofit/>
          </a:bodyPr>
          <a:lstStyle>
            <a:lvl1pPr marL="0" indent="0" algn="ctr">
              <a:buNone/>
              <a:defRPr sz="1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a:extLst>
              <a:ext uri="{FF2B5EF4-FFF2-40B4-BE49-F238E27FC236}">
                <a16:creationId xmlns:a16="http://schemas.microsoft.com/office/drawing/2014/main" id="{20B691F0-5193-4310-9993-234169EB83EE}"/>
              </a:ext>
            </a:extLst>
          </p:cNvPr>
          <p:cNvSpPr>
            <a:spLocks noGrp="1"/>
          </p:cNvSpPr>
          <p:nvPr>
            <p:ph sz="half" idx="2"/>
          </p:nvPr>
        </p:nvSpPr>
        <p:spPr>
          <a:xfrm>
            <a:off x="1165457" y="2403557"/>
            <a:ext cx="10515600" cy="3684588"/>
          </a:xfrm>
          <a:prstGeom prst="rect">
            <a:avLst/>
          </a:prstGeom>
        </p:spPr>
        <p:txBody>
          <a:bodyPr>
            <a:normAutofit/>
          </a:bodyPr>
          <a:lstStyle>
            <a:lvl1pPr>
              <a:buClr>
                <a:srgbClr val="CD1533"/>
              </a:buClr>
              <a:defRPr sz="1800">
                <a:solidFill>
                  <a:schemeClr val="tx1">
                    <a:lumMod val="75000"/>
                    <a:lumOff val="25000"/>
                  </a:schemeClr>
                </a:solidFill>
              </a:defRPr>
            </a:lvl1pPr>
            <a:lvl2pPr>
              <a:buClr>
                <a:srgbClr val="CD1533"/>
              </a:buClr>
              <a:defRPr sz="1600">
                <a:solidFill>
                  <a:schemeClr val="tx1">
                    <a:lumMod val="75000"/>
                    <a:lumOff val="25000"/>
                  </a:schemeClr>
                </a:solidFill>
              </a:defRPr>
            </a:lvl2pPr>
            <a:lvl3pPr>
              <a:buClr>
                <a:srgbClr val="CD1533"/>
              </a:buClr>
              <a:defRPr sz="1600">
                <a:solidFill>
                  <a:schemeClr val="tx1">
                    <a:lumMod val="75000"/>
                    <a:lumOff val="25000"/>
                  </a:schemeClr>
                </a:solidFill>
              </a:defRPr>
            </a:lvl3pPr>
            <a:lvl4pPr>
              <a:buClr>
                <a:srgbClr val="CD1533"/>
              </a:buClr>
              <a:defRPr sz="1600">
                <a:solidFill>
                  <a:schemeClr val="tx1">
                    <a:lumMod val="75000"/>
                    <a:lumOff val="25000"/>
                  </a:schemeClr>
                </a:solidFill>
              </a:defRPr>
            </a:lvl4pPr>
            <a:lvl5pPr>
              <a:buClr>
                <a:srgbClr val="CD1533"/>
              </a:buClr>
              <a:defRPr sz="1600">
                <a:solidFill>
                  <a:schemeClr val="tx1">
                    <a:lumMod val="75000"/>
                    <a:lumOff val="25000"/>
                  </a:schemeClr>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Tree>
    <p:extLst>
      <p:ext uri="{BB962C8B-B14F-4D97-AF65-F5344CB8AC3E}">
        <p14:creationId xmlns:p14="http://schemas.microsoft.com/office/powerpoint/2010/main" val="407599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5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75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75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75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zöveges_kiemeléss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64C61D-3BC2-4AFA-83D7-3C6B6158E380}"/>
              </a:ext>
            </a:extLst>
          </p:cNvPr>
          <p:cNvSpPr>
            <a:spLocks noGrp="1"/>
          </p:cNvSpPr>
          <p:nvPr>
            <p:ph type="title"/>
          </p:nvPr>
        </p:nvSpPr>
        <p:spPr>
          <a:xfrm>
            <a:off x="1165457" y="1138280"/>
            <a:ext cx="10515600" cy="421078"/>
          </a:xfrm>
          <a:prstGeom prst="rect">
            <a:avLst/>
          </a:prstGeom>
        </p:spPr>
        <p:txBody>
          <a:bodyPr>
            <a:normAutofit/>
          </a:bodyPr>
          <a:lstStyle>
            <a:lvl1pPr>
              <a:defRPr sz="2400" b="1">
                <a:solidFill>
                  <a:srgbClr val="CD1533"/>
                </a:solidFill>
              </a:defRPr>
            </a:lvl1pPr>
          </a:lstStyle>
          <a:p>
            <a:r>
              <a:rPr lang="hu-HU" dirty="0"/>
              <a:t>Mintacím szerkesztése</a:t>
            </a:r>
          </a:p>
        </p:txBody>
      </p:sp>
      <p:sp>
        <p:nvSpPr>
          <p:cNvPr id="3" name="Szöveg helye 2">
            <a:extLst>
              <a:ext uri="{FF2B5EF4-FFF2-40B4-BE49-F238E27FC236}">
                <a16:creationId xmlns:a16="http://schemas.microsoft.com/office/drawing/2014/main" id="{B41BE4B8-57E6-49AE-AEF0-4FAF0E9FDBFF}"/>
              </a:ext>
            </a:extLst>
          </p:cNvPr>
          <p:cNvSpPr>
            <a:spLocks noGrp="1"/>
          </p:cNvSpPr>
          <p:nvPr>
            <p:ph type="body" idx="1"/>
          </p:nvPr>
        </p:nvSpPr>
        <p:spPr>
          <a:xfrm>
            <a:off x="1165457" y="1817828"/>
            <a:ext cx="10515600" cy="327259"/>
          </a:xfrm>
          <a:prstGeom prst="rect">
            <a:avLst/>
          </a:prstGeom>
        </p:spPr>
        <p:txBody>
          <a:bodyPr anchor="b">
            <a:noAutofit/>
          </a:bodyPr>
          <a:lstStyle>
            <a:lvl1pPr marL="0" indent="0">
              <a:buNone/>
              <a:defRPr sz="1800" b="0">
                <a:solidFill>
                  <a:srgbClr val="CD15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a:extLst>
              <a:ext uri="{FF2B5EF4-FFF2-40B4-BE49-F238E27FC236}">
                <a16:creationId xmlns:a16="http://schemas.microsoft.com/office/drawing/2014/main" id="{20B691F0-5193-4310-9993-234169EB83EE}"/>
              </a:ext>
            </a:extLst>
          </p:cNvPr>
          <p:cNvSpPr>
            <a:spLocks noGrp="1"/>
          </p:cNvSpPr>
          <p:nvPr>
            <p:ph sz="half" idx="2"/>
          </p:nvPr>
        </p:nvSpPr>
        <p:spPr>
          <a:xfrm>
            <a:off x="1165457" y="2145087"/>
            <a:ext cx="10515600" cy="3684588"/>
          </a:xfrm>
          <a:prstGeom prst="rect">
            <a:avLst/>
          </a:prstGeom>
        </p:spPr>
        <p:txBody>
          <a:bodyPr>
            <a:normAutofit/>
          </a:bodyPr>
          <a:lstStyle>
            <a:lvl1pPr>
              <a:buClr>
                <a:srgbClr val="CD1533"/>
              </a:buClr>
              <a:defRPr sz="1800">
                <a:solidFill>
                  <a:schemeClr val="tx1">
                    <a:lumMod val="75000"/>
                    <a:lumOff val="25000"/>
                  </a:schemeClr>
                </a:solidFill>
              </a:defRPr>
            </a:lvl1pPr>
            <a:lvl2pPr>
              <a:buClr>
                <a:srgbClr val="CD1533"/>
              </a:buClr>
              <a:defRPr sz="1600">
                <a:solidFill>
                  <a:schemeClr val="tx1">
                    <a:lumMod val="75000"/>
                    <a:lumOff val="25000"/>
                  </a:schemeClr>
                </a:solidFill>
              </a:defRPr>
            </a:lvl2pPr>
            <a:lvl3pPr>
              <a:buClr>
                <a:srgbClr val="CD1533"/>
              </a:buClr>
              <a:defRPr sz="1600">
                <a:solidFill>
                  <a:schemeClr val="tx1">
                    <a:lumMod val="75000"/>
                    <a:lumOff val="25000"/>
                  </a:schemeClr>
                </a:solidFill>
              </a:defRPr>
            </a:lvl3pPr>
            <a:lvl4pPr>
              <a:buClr>
                <a:srgbClr val="CD1533"/>
              </a:buClr>
              <a:defRPr sz="1600">
                <a:solidFill>
                  <a:schemeClr val="tx1">
                    <a:lumMod val="75000"/>
                    <a:lumOff val="25000"/>
                  </a:schemeClr>
                </a:solidFill>
              </a:defRPr>
            </a:lvl4pPr>
            <a:lvl5pPr>
              <a:buClr>
                <a:srgbClr val="CD1533"/>
              </a:buClr>
              <a:defRPr sz="1600">
                <a:solidFill>
                  <a:schemeClr val="tx1">
                    <a:lumMod val="75000"/>
                    <a:lumOff val="25000"/>
                  </a:schemeClr>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10" name="Kép 9">
            <a:extLst>
              <a:ext uri="{FF2B5EF4-FFF2-40B4-BE49-F238E27FC236}">
                <a16:creationId xmlns:a16="http://schemas.microsoft.com/office/drawing/2014/main" id="{9E6E70F8-CFB0-40CE-A3F4-BCCE72AB6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05" y="214857"/>
            <a:ext cx="518568" cy="518568"/>
          </a:xfrm>
          <a:prstGeom prst="rect">
            <a:avLst/>
          </a:prstGeom>
        </p:spPr>
      </p:pic>
      <p:cxnSp>
        <p:nvCxnSpPr>
          <p:cNvPr id="11" name="Egyenes összekötő 10">
            <a:extLst>
              <a:ext uri="{FF2B5EF4-FFF2-40B4-BE49-F238E27FC236}">
                <a16:creationId xmlns:a16="http://schemas.microsoft.com/office/drawing/2014/main" id="{E6182DF5-D4EC-4D4B-BF0E-EDFC2247E490}"/>
              </a:ext>
            </a:extLst>
          </p:cNvPr>
          <p:cNvCxnSpPr>
            <a:cxnSpLocks/>
          </p:cNvCxnSpPr>
          <p:nvPr userDrawn="1"/>
        </p:nvCxnSpPr>
        <p:spPr>
          <a:xfrm>
            <a:off x="349705" y="6601216"/>
            <a:ext cx="10247314" cy="0"/>
          </a:xfrm>
          <a:prstGeom prst="line">
            <a:avLst/>
          </a:prstGeom>
          <a:ln>
            <a:solidFill>
              <a:srgbClr val="CD1533"/>
            </a:solidFill>
          </a:ln>
        </p:spPr>
        <p:style>
          <a:lnRef idx="1">
            <a:schemeClr val="accent1"/>
          </a:lnRef>
          <a:fillRef idx="0">
            <a:schemeClr val="accent1"/>
          </a:fillRef>
          <a:effectRef idx="0">
            <a:schemeClr val="accent1"/>
          </a:effectRef>
          <a:fontRef idx="minor">
            <a:schemeClr val="tx1"/>
          </a:fontRef>
        </p:style>
      </p:cxnSp>
      <p:sp>
        <p:nvSpPr>
          <p:cNvPr id="12" name="Cím 1">
            <a:extLst>
              <a:ext uri="{FF2B5EF4-FFF2-40B4-BE49-F238E27FC236}">
                <a16:creationId xmlns:a16="http://schemas.microsoft.com/office/drawing/2014/main" id="{EB747CB9-04A3-4537-A08A-4B4F46DF3935}"/>
              </a:ext>
            </a:extLst>
          </p:cNvPr>
          <p:cNvSpPr txBox="1">
            <a:spLocks/>
          </p:cNvSpPr>
          <p:nvPr userDrawn="1"/>
        </p:nvSpPr>
        <p:spPr>
          <a:xfrm>
            <a:off x="10792060" y="6415406"/>
            <a:ext cx="1114392" cy="352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kern="1200">
                <a:solidFill>
                  <a:srgbClr val="CD1533"/>
                </a:solidFill>
                <a:latin typeface="Arial" panose="020B0604020202020204" pitchFamily="34" charset="0"/>
                <a:ea typeface="+mj-ea"/>
                <a:cs typeface="Arial" panose="020B0604020202020204" pitchFamily="34" charset="0"/>
              </a:defRPr>
            </a:lvl1pPr>
          </a:lstStyle>
          <a:p>
            <a:r>
              <a:rPr lang="hu-HU" sz="1600" dirty="0">
                <a:solidFill>
                  <a:schemeClr val="tx1">
                    <a:lumMod val="75000"/>
                    <a:lumOff val="25000"/>
                  </a:schemeClr>
                </a:solidFill>
              </a:rPr>
              <a:t>ecovis.hu</a:t>
            </a:r>
          </a:p>
        </p:txBody>
      </p:sp>
      <p:sp>
        <p:nvSpPr>
          <p:cNvPr id="5" name="Nyíl: ötszög 4">
            <a:extLst>
              <a:ext uri="{FF2B5EF4-FFF2-40B4-BE49-F238E27FC236}">
                <a16:creationId xmlns:a16="http://schemas.microsoft.com/office/drawing/2014/main" id="{B80BDFE5-12BC-463E-B875-EAF55115D8B2}"/>
              </a:ext>
            </a:extLst>
          </p:cNvPr>
          <p:cNvSpPr/>
          <p:nvPr userDrawn="1"/>
        </p:nvSpPr>
        <p:spPr>
          <a:xfrm rot="5400000">
            <a:off x="4294448" y="1884931"/>
            <a:ext cx="779680" cy="8669167"/>
          </a:xfrm>
          <a:prstGeom prst="homePlate">
            <a:avLst>
              <a:gd name="adj" fmla="val 0"/>
            </a:avLst>
          </a:prstGeom>
          <a:solidFill>
            <a:srgbClr val="CD1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 helye 2">
            <a:extLst>
              <a:ext uri="{FF2B5EF4-FFF2-40B4-BE49-F238E27FC236}">
                <a16:creationId xmlns:a16="http://schemas.microsoft.com/office/drawing/2014/main" id="{5BD10268-E232-4D19-BFE8-31BCF0A7943C}"/>
              </a:ext>
            </a:extLst>
          </p:cNvPr>
          <p:cNvSpPr>
            <a:spLocks noGrp="1"/>
          </p:cNvSpPr>
          <p:nvPr>
            <p:ph type="body" idx="10"/>
          </p:nvPr>
        </p:nvSpPr>
        <p:spPr>
          <a:xfrm>
            <a:off x="349703" y="5829675"/>
            <a:ext cx="8669169" cy="771542"/>
          </a:xfrm>
          <a:prstGeom prst="rect">
            <a:avLst/>
          </a:prstGeom>
        </p:spPr>
        <p:txBody>
          <a:bodyPr anchor="ctr">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a:t>
            </a:r>
            <a:r>
              <a:rPr lang="en-US" dirty="0"/>
              <a:t> </a:t>
            </a:r>
            <a:r>
              <a:rPr lang="hu-HU" dirty="0"/>
              <a:t>szerkesztése</a:t>
            </a:r>
          </a:p>
        </p:txBody>
      </p:sp>
    </p:spTree>
    <p:extLst>
      <p:ext uri="{BB962C8B-B14F-4D97-AF65-F5344CB8AC3E}">
        <p14:creationId xmlns:p14="http://schemas.microsoft.com/office/powerpoint/2010/main" val="310609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5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75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75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75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75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ppt_x"/>
                                          </p:val>
                                        </p:tav>
                                        <p:tav tm="100000">
                                          <p:val>
                                            <p:strVal val="#ppt_x"/>
                                          </p:val>
                                        </p:tav>
                                      </p:tavLst>
                                    </p:anim>
                                    <p:anim calcmode="lin" valueType="num">
                                      <p:cBhvr additive="base">
                                        <p:cTn id="31" dur="10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ppt_x"/>
                                          </p:val>
                                        </p:tav>
                                        <p:tav tm="100000">
                                          <p:val>
                                            <p:strVal val="#ppt_x"/>
                                          </p:val>
                                        </p:tav>
                                      </p:tavLst>
                                    </p:anim>
                                    <p:anim calcmode="lin" valueType="num">
                                      <p:cBhvr additive="base">
                                        <p:cTn id="3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5" grpId="0" animBg="1"/>
      <p:bldP spid="13" grpId="0">
        <p:tmplLst>
          <p:tmpl>
            <p:tnLst>
              <p:par>
                <p:cTn presetID="2" presetClass="entr" presetSubtype="4"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061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5" r:id="rId4"/>
    <p:sldLayoutId id="2147483686" r:id="rId5"/>
    <p:sldLayoutId id="2147483687" r:id="rId6"/>
    <p:sldLayoutId id="2147483683" r:id="rId7"/>
    <p:sldLayoutId id="2147483666" r:id="rId8"/>
    <p:sldLayoutId id="2147483653" r:id="rId9"/>
    <p:sldLayoutId id="2147483668" r:id="rId10"/>
    <p:sldLayoutId id="2147483682" r:id="rId11"/>
    <p:sldLayoutId id="2147483660" r:id="rId12"/>
    <p:sldLayoutId id="2147483680" r:id="rId13"/>
    <p:sldLayoutId id="2147483681" r:id="rId14"/>
    <p:sldLayoutId id="2147483652" r:id="rId15"/>
    <p:sldLayoutId id="2147483661" r:id="rId16"/>
    <p:sldLayoutId id="2147483677" r:id="rId17"/>
    <p:sldLayoutId id="2147483667" r:id="rId18"/>
    <p:sldLayoutId id="2147483679" r:id="rId19"/>
    <p:sldLayoutId id="2147483678" r:id="rId20"/>
    <p:sldLayoutId id="2147483671" r:id="rId21"/>
    <p:sldLayoutId id="2147483654" r:id="rId22"/>
    <p:sldLayoutId id="2147483676" r:id="rId23"/>
    <p:sldLayoutId id="2147483655" r:id="rId24"/>
    <p:sldLayoutId id="2147483669" r:id="rId25"/>
    <p:sldLayoutId id="2147483675" r:id="rId26"/>
    <p:sldLayoutId id="2147483670" r:id="rId27"/>
    <p:sldLayoutId id="2147483672" r:id="rId28"/>
    <p:sldLayoutId id="2147483673" r:id="rId29"/>
    <p:sldLayoutId id="2147483662" r:id="rId30"/>
    <p:sldLayoutId id="2147483663" r:id="rId31"/>
    <p:sldLayoutId id="2147483664" r:id="rId32"/>
    <p:sldLayoutId id="2147483684" r:id="rId3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kornel.jean@ecovis.hu"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D105BE0-BE78-4186-91DD-42EB3831F889}"/>
              </a:ext>
            </a:extLst>
          </p:cNvPr>
          <p:cNvSpPr>
            <a:spLocks noGrp="1"/>
          </p:cNvSpPr>
          <p:nvPr>
            <p:ph type="ctrTitle"/>
          </p:nvPr>
        </p:nvSpPr>
        <p:spPr>
          <a:xfrm>
            <a:off x="1764632" y="4604083"/>
            <a:ext cx="8694821" cy="1395663"/>
          </a:xfrm>
        </p:spPr>
        <p:txBody>
          <a:bodyPr anchor="ctr">
            <a:noAutofit/>
          </a:bodyPr>
          <a:lstStyle/>
          <a:p>
            <a:r>
              <a:rPr lang="hu-HU" sz="2400" b="1" dirty="0"/>
              <a:t>Termőföldek igénybevétele külfejtéses bányászat céljából, szigorodó joggyakorlat</a:t>
            </a:r>
          </a:p>
        </p:txBody>
      </p:sp>
    </p:spTree>
    <p:extLst>
      <p:ext uri="{BB962C8B-B14F-4D97-AF65-F5344CB8AC3E}">
        <p14:creationId xmlns:p14="http://schemas.microsoft.com/office/powerpoint/2010/main" val="98402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41000">
              <a:schemeClr val="bg2">
                <a:lumMod val="75000"/>
              </a:schemeClr>
            </a:gs>
            <a:gs pos="83000">
              <a:schemeClr val="accent3">
                <a:lumMod val="75000"/>
              </a:schemeClr>
            </a:gs>
            <a:gs pos="100000">
              <a:schemeClr val="bg2">
                <a:lumMod val="50000"/>
              </a:schemeClr>
            </a:gs>
          </a:gsLst>
          <a:lin ang="5400000" scaled="1"/>
        </a:gradFill>
        <a:effectLst/>
      </p:bgPr>
    </p:bg>
    <p:spTree>
      <p:nvGrpSpPr>
        <p:cNvPr id="1" name=""/>
        <p:cNvGrpSpPr/>
        <p:nvPr/>
      </p:nvGrpSpPr>
      <p:grpSpPr>
        <a:xfrm>
          <a:off x="0" y="0"/>
          <a:ext cx="0" cy="0"/>
          <a:chOff x="0" y="0"/>
          <a:chExt cx="0" cy="0"/>
        </a:xfrm>
      </p:grpSpPr>
      <p:sp>
        <p:nvSpPr>
          <p:cNvPr id="5" name="Szöveg helye 2">
            <a:extLst>
              <a:ext uri="{FF2B5EF4-FFF2-40B4-BE49-F238E27FC236}">
                <a16:creationId xmlns:a16="http://schemas.microsoft.com/office/drawing/2014/main" id="{3B26079D-7BA8-1510-6EF7-C1A70EF07E2F}"/>
              </a:ext>
            </a:extLst>
          </p:cNvPr>
          <p:cNvSpPr txBox="1">
            <a:spLocks/>
          </p:cNvSpPr>
          <p:nvPr/>
        </p:nvSpPr>
        <p:spPr>
          <a:xfrm>
            <a:off x="844857" y="840738"/>
            <a:ext cx="10794894" cy="500532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hu-HU" u="sng" dirty="0">
                <a:solidFill>
                  <a:schemeClr val="bg1"/>
                </a:solidFill>
              </a:rPr>
              <a:t>15/B § jelentősége</a:t>
            </a:r>
            <a:endParaRPr lang="hu-HU" dirty="0">
              <a:solidFill>
                <a:schemeClr val="bg1"/>
              </a:solidFill>
            </a:endParaRPr>
          </a:p>
          <a:p>
            <a:pPr algn="just"/>
            <a:r>
              <a:rPr lang="hu-HU" dirty="0">
                <a:solidFill>
                  <a:schemeClr val="bg1"/>
                </a:solidFill>
              </a:rPr>
              <a:t> </a:t>
            </a:r>
          </a:p>
          <a:p>
            <a:pPr algn="just"/>
            <a:r>
              <a:rPr lang="hu-HU" dirty="0">
                <a:solidFill>
                  <a:schemeClr val="bg1"/>
                </a:solidFill>
              </a:rPr>
              <a:t>Ez a jogszabályhely tartalmazza a külfejtéses (agyag- homok- és kavics) bányászati tevékenységre vonatkozó különös előírásokat. </a:t>
            </a:r>
          </a:p>
          <a:p>
            <a:pPr algn="just"/>
            <a:r>
              <a:rPr lang="hu-HU" dirty="0">
                <a:solidFill>
                  <a:schemeClr val="bg1"/>
                </a:solidFill>
              </a:rPr>
              <a:t> </a:t>
            </a:r>
          </a:p>
          <a:p>
            <a:pPr algn="just"/>
            <a:r>
              <a:rPr lang="hu-HU" dirty="0">
                <a:solidFill>
                  <a:schemeClr val="bg1"/>
                </a:solidFill>
              </a:rPr>
              <a:t>Átlagosnál jobb minőségű termőföld külfejtéses bányászati tevékenység végzése céljából csak akkor vehető igénybe, ha a tevékenységgel érintett területet a Kormány a Magyar Közlönyben közzétett határozatával beruházási célterületté nyilvánította</a:t>
            </a:r>
            <a:r>
              <a:rPr lang="hu-HU" baseline="30000" dirty="0">
                <a:solidFill>
                  <a:schemeClr val="bg1"/>
                </a:solidFill>
              </a:rPr>
              <a:t>7</a:t>
            </a:r>
            <a:r>
              <a:rPr lang="hu-HU" dirty="0">
                <a:solidFill>
                  <a:schemeClr val="bg1"/>
                </a:solidFill>
              </a:rPr>
              <a:t>.</a:t>
            </a:r>
          </a:p>
          <a:p>
            <a:pPr algn="just"/>
            <a:r>
              <a:rPr lang="hu-HU" dirty="0">
                <a:solidFill>
                  <a:schemeClr val="bg1"/>
                </a:solidFill>
              </a:rPr>
              <a:t> </a:t>
            </a:r>
          </a:p>
          <a:p>
            <a:pPr algn="just"/>
            <a:r>
              <a:rPr lang="hu-HU" dirty="0">
                <a:solidFill>
                  <a:schemeClr val="bg1"/>
                </a:solidFill>
              </a:rPr>
              <a:t>További korlátozást jelent, ha a termőföld külfejtéses bányászati célú hasznosítására engedélyezett, vagy ilyen célra már igénybe vett területek mértéke az adott település külterületén lévő földrészletek összterületének 25%-át meghaladja</a:t>
            </a:r>
            <a:r>
              <a:rPr lang="hu-HU" baseline="30000" dirty="0">
                <a:solidFill>
                  <a:schemeClr val="bg1"/>
                </a:solidFill>
              </a:rPr>
              <a:t>8</a:t>
            </a:r>
            <a:r>
              <a:rPr lang="hu-HU" dirty="0">
                <a:solidFill>
                  <a:schemeClr val="bg1"/>
                </a:solidFill>
              </a:rPr>
              <a:t>. </a:t>
            </a:r>
          </a:p>
          <a:p>
            <a:pPr algn="just"/>
            <a:r>
              <a:rPr lang="hu-HU" dirty="0">
                <a:solidFill>
                  <a:schemeClr val="bg1"/>
                </a:solidFill>
              </a:rPr>
              <a:t> </a:t>
            </a:r>
          </a:p>
          <a:p>
            <a:pPr algn="just"/>
            <a:r>
              <a:rPr lang="hu-HU" dirty="0">
                <a:solidFill>
                  <a:schemeClr val="bg1"/>
                </a:solidFill>
              </a:rPr>
              <a:t>Ebben az esetben is kivételt képez, ha a tevékenységgel érintett területet a Kormány a Magyar Közlönyben közzétett határozatával beruházási célterületté nyilvánította. </a:t>
            </a:r>
          </a:p>
        </p:txBody>
      </p:sp>
      <p:sp>
        <p:nvSpPr>
          <p:cNvPr id="6" name="Tartalom helye 2">
            <a:extLst>
              <a:ext uri="{FF2B5EF4-FFF2-40B4-BE49-F238E27FC236}">
                <a16:creationId xmlns:a16="http://schemas.microsoft.com/office/drawing/2014/main" id="{77B31C2A-0276-6F4E-8C87-5ACADB0DE893}"/>
              </a:ext>
            </a:extLst>
          </p:cNvPr>
          <p:cNvSpPr txBox="1">
            <a:spLocks/>
          </p:cNvSpPr>
          <p:nvPr/>
        </p:nvSpPr>
        <p:spPr>
          <a:xfrm>
            <a:off x="320601" y="6035040"/>
            <a:ext cx="6849979" cy="5486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200" kern="100" baseline="30000" dirty="0">
                <a:solidFill>
                  <a:schemeClr val="bg1"/>
                </a:solidFill>
                <a:effectLst/>
                <a:latin typeface="Arial" panose="020B0604020202020204" pitchFamily="34" charset="0"/>
                <a:ea typeface="Calibri" panose="020F0502020204030204" pitchFamily="34" charset="0"/>
                <a:cs typeface="Calibri" panose="020F0502020204030204" pitchFamily="34" charset="0"/>
              </a:rPr>
              <a:t>7 </a:t>
            </a:r>
            <a:r>
              <a:rPr lang="hu-HU" sz="1200" kern="100" dirty="0" err="1">
                <a:solidFill>
                  <a:schemeClr val="bg1"/>
                </a:solidFill>
                <a:effectLst/>
                <a:latin typeface="Arial" panose="020B0604020202020204" pitchFamily="34" charset="0"/>
                <a:ea typeface="Calibri" panose="020F0502020204030204" pitchFamily="34" charset="0"/>
                <a:cs typeface="Calibri" panose="020F0502020204030204" pitchFamily="34" charset="0"/>
              </a:rPr>
              <a:t>Tfvt</a:t>
            </a:r>
            <a:r>
              <a:rPr lang="hu-HU" sz="1200" kern="100" dirty="0">
                <a:solidFill>
                  <a:schemeClr val="bg1"/>
                </a:solidFill>
                <a:effectLst/>
                <a:latin typeface="Arial" panose="020B0604020202020204" pitchFamily="34" charset="0"/>
                <a:ea typeface="Calibri" panose="020F0502020204030204" pitchFamily="34" charset="0"/>
                <a:cs typeface="Calibri" panose="020F0502020204030204" pitchFamily="34" charset="0"/>
              </a:rPr>
              <a:t>. 15/B. § (3) </a:t>
            </a:r>
            <a:r>
              <a:rPr lang="hu-HU" sz="1200" kern="100" dirty="0" err="1">
                <a:solidFill>
                  <a:schemeClr val="bg1"/>
                </a:solidFill>
                <a:effectLst/>
                <a:latin typeface="Arial" panose="020B0604020202020204" pitchFamily="34" charset="0"/>
                <a:ea typeface="Calibri" panose="020F0502020204030204" pitchFamily="34" charset="0"/>
                <a:cs typeface="Calibri" panose="020F0502020204030204" pitchFamily="34" charset="0"/>
              </a:rPr>
              <a:t>bek</a:t>
            </a:r>
            <a:r>
              <a:rPr lang="hu-HU" sz="1200" kern="100" dirty="0">
                <a:solidFill>
                  <a:schemeClr val="bg1"/>
                </a:solidFill>
                <a:effectLst/>
                <a:latin typeface="Arial" panose="020B0604020202020204" pitchFamily="34" charset="0"/>
                <a:ea typeface="Calibri" panose="020F0502020204030204" pitchFamily="34" charset="0"/>
                <a:cs typeface="Calibri" panose="020F0502020204030204" pitchFamily="34" charset="0"/>
              </a:rPr>
              <a:t>.</a:t>
            </a:r>
          </a:p>
          <a:p>
            <a:pPr marL="0" indent="0">
              <a:buNone/>
            </a:pPr>
            <a:r>
              <a:rPr lang="hu-HU" sz="1200" kern="100" baseline="30000" dirty="0">
                <a:solidFill>
                  <a:schemeClr val="bg1"/>
                </a:solidFill>
                <a:effectLst/>
                <a:latin typeface="Arial" panose="020B0604020202020204" pitchFamily="34" charset="0"/>
                <a:ea typeface="Calibri" panose="020F0502020204030204" pitchFamily="34" charset="0"/>
                <a:cs typeface="Calibri" panose="020F0502020204030204" pitchFamily="34" charset="0"/>
              </a:rPr>
              <a:t>8</a:t>
            </a:r>
            <a:r>
              <a:rPr lang="hu-HU" sz="1200" kern="100" dirty="0">
                <a:solidFill>
                  <a:schemeClr val="bg1"/>
                </a:solidFill>
                <a:ea typeface="Calibri" panose="020F0502020204030204" pitchFamily="34" charset="0"/>
                <a:cs typeface="Calibri" panose="020F0502020204030204" pitchFamily="34" charset="0"/>
              </a:rPr>
              <a:t> </a:t>
            </a:r>
            <a:r>
              <a:rPr lang="hu-HU" sz="1200" dirty="0" err="1">
                <a:solidFill>
                  <a:schemeClr val="bg1"/>
                </a:solidFill>
                <a:effectLst/>
                <a:latin typeface="Arial" panose="020B0604020202020204" pitchFamily="34" charset="0"/>
                <a:ea typeface="Calibri" panose="020F0502020204030204" pitchFamily="34" charset="0"/>
                <a:cs typeface="Calibri" panose="020F0502020204030204" pitchFamily="34" charset="0"/>
              </a:rPr>
              <a:t>Tfvt</a:t>
            </a:r>
            <a:r>
              <a:rPr lang="hu-HU" sz="1200" dirty="0">
                <a:solidFill>
                  <a:schemeClr val="bg1"/>
                </a:solidFill>
                <a:effectLst/>
                <a:latin typeface="Arial" panose="020B0604020202020204" pitchFamily="34" charset="0"/>
                <a:ea typeface="Calibri" panose="020F0502020204030204" pitchFamily="34" charset="0"/>
                <a:cs typeface="Calibri" panose="020F0502020204030204" pitchFamily="34" charset="0"/>
              </a:rPr>
              <a:t>. 15/B. § (4) </a:t>
            </a:r>
            <a:r>
              <a:rPr lang="hu-HU" sz="1200" dirty="0" err="1">
                <a:solidFill>
                  <a:schemeClr val="bg1"/>
                </a:solidFill>
                <a:effectLst/>
                <a:latin typeface="Arial" panose="020B0604020202020204" pitchFamily="34" charset="0"/>
                <a:ea typeface="Calibri" panose="020F0502020204030204" pitchFamily="34" charset="0"/>
                <a:cs typeface="Calibri" panose="020F0502020204030204" pitchFamily="34" charset="0"/>
              </a:rPr>
              <a:t>bek</a:t>
            </a:r>
            <a:r>
              <a:rPr lang="hu-HU" sz="1200" dirty="0">
                <a:solidFill>
                  <a:schemeClr val="bg1"/>
                </a:solidFill>
                <a:effectLst/>
                <a:latin typeface="Arial" panose="020B0604020202020204" pitchFamily="34" charset="0"/>
                <a:ea typeface="Calibri" panose="020F0502020204030204" pitchFamily="34" charset="0"/>
                <a:cs typeface="Calibri" panose="020F0502020204030204" pitchFamily="34" charset="0"/>
              </a:rPr>
              <a:t>.</a:t>
            </a:r>
            <a:endParaRPr lang="hu-HU" sz="1200" dirty="0">
              <a:solidFill>
                <a:schemeClr val="bg1"/>
              </a:solidFill>
            </a:endParaRPr>
          </a:p>
          <a:p>
            <a:pPr marL="0" indent="0" algn="just">
              <a:lnSpc>
                <a:spcPct val="100000"/>
              </a:lnSpc>
              <a:spcBef>
                <a:spcPts val="0"/>
              </a:spcBef>
              <a:buFont typeface="Arial" panose="020B0604020202020204" pitchFamily="34" charset="0"/>
              <a:buNone/>
            </a:pPr>
            <a:endParaRPr lang="hu-HU" dirty="0"/>
          </a:p>
        </p:txBody>
      </p:sp>
      <p:cxnSp>
        <p:nvCxnSpPr>
          <p:cNvPr id="8" name="Egyenes összekötő 7">
            <a:extLst>
              <a:ext uri="{FF2B5EF4-FFF2-40B4-BE49-F238E27FC236}">
                <a16:creationId xmlns:a16="http://schemas.microsoft.com/office/drawing/2014/main" id="{393203D8-4DAD-18C8-641A-D7FBEE877EC5}"/>
              </a:ext>
            </a:extLst>
          </p:cNvPr>
          <p:cNvCxnSpPr/>
          <p:nvPr/>
        </p:nvCxnSpPr>
        <p:spPr>
          <a:xfrm>
            <a:off x="426720" y="6035040"/>
            <a:ext cx="2499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2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2">
            <a:extLst>
              <a:ext uri="{FF2B5EF4-FFF2-40B4-BE49-F238E27FC236}">
                <a16:creationId xmlns:a16="http://schemas.microsoft.com/office/drawing/2014/main" id="{2C435108-EA96-2ABA-67D0-D3480E8C6754}"/>
              </a:ext>
            </a:extLst>
          </p:cNvPr>
          <p:cNvSpPr txBox="1">
            <a:spLocks/>
          </p:cNvSpPr>
          <p:nvPr/>
        </p:nvSpPr>
        <p:spPr>
          <a:xfrm>
            <a:off x="698553" y="780289"/>
            <a:ext cx="10794894" cy="1828799"/>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hu-HU" u="sng" dirty="0"/>
              <a:t>Újrahasznosítás </a:t>
            </a:r>
            <a:endParaRPr lang="hu-HU" dirty="0"/>
          </a:p>
          <a:p>
            <a:pPr algn="just">
              <a:spcBef>
                <a:spcPts val="2400"/>
              </a:spcBef>
            </a:pPr>
            <a:r>
              <a:rPr lang="hu-HU" dirty="0"/>
              <a:t>A bányák területét a Bt. tájrendezésre vonatkozó előírásainak, és a bányára vonatkozó egyéb engedélyeknek (környezetvédelmi) megfelelően kell </a:t>
            </a:r>
            <a:r>
              <a:rPr lang="hu-HU" dirty="0" err="1"/>
              <a:t>rekultiválni</a:t>
            </a:r>
            <a:r>
              <a:rPr lang="hu-HU" dirty="0"/>
              <a:t>. Ennek megfelelően a </a:t>
            </a:r>
            <a:r>
              <a:rPr lang="hu-HU" dirty="0" err="1"/>
              <a:t>Tfvt-nek</a:t>
            </a:r>
            <a:r>
              <a:rPr lang="hu-HU" dirty="0"/>
              <a:t> az a szabálya, mely szerint a más célra igénybe vett terület legalább felét mezőgazdasági művelési ágban kell </a:t>
            </a:r>
            <a:r>
              <a:rPr lang="hu-HU" dirty="0" err="1"/>
              <a:t>újrahasznosítani</a:t>
            </a:r>
            <a:r>
              <a:rPr lang="hu-HU" dirty="0"/>
              <a:t>, nem irányadó.</a:t>
            </a:r>
          </a:p>
          <a:p>
            <a:pPr algn="just"/>
            <a:endParaRPr lang="hu-HU" dirty="0"/>
          </a:p>
        </p:txBody>
      </p:sp>
      <p:sp>
        <p:nvSpPr>
          <p:cNvPr id="6" name="Szöveg helye 2">
            <a:extLst>
              <a:ext uri="{FF2B5EF4-FFF2-40B4-BE49-F238E27FC236}">
                <a16:creationId xmlns:a16="http://schemas.microsoft.com/office/drawing/2014/main" id="{4AFA3A49-D49E-D27C-D4EF-8BC67E245363}"/>
              </a:ext>
            </a:extLst>
          </p:cNvPr>
          <p:cNvSpPr txBox="1">
            <a:spLocks/>
          </p:cNvSpPr>
          <p:nvPr/>
        </p:nvSpPr>
        <p:spPr>
          <a:xfrm>
            <a:off x="6644640" y="2609089"/>
            <a:ext cx="4848807" cy="375513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hu-HU" dirty="0"/>
              <a:t>Mivel a termőföld mennyisége véges, az esetleges újrahasznosítás esetén a bányavállalkozó az újrahasznosítás elfogadásáról szóló határozat alapján, annak véglegessé válását követő 60 napon belül, a jogosult kérheti az újrahasznosítás elfogadásáról rendelkező határozatban szereplő, az </a:t>
            </a:r>
            <a:r>
              <a:rPr lang="hu-HU" dirty="0" err="1"/>
              <a:t>újrahasznosítást</a:t>
            </a:r>
            <a:r>
              <a:rPr lang="hu-HU" dirty="0"/>
              <a:t> követően kialakult termőföldre, annak minősége és aranykorona-értéke alapján a földvédelmi járulék 50%-</a:t>
            </a:r>
            <a:r>
              <a:rPr lang="hu-HU" dirty="0" err="1"/>
              <a:t>ának</a:t>
            </a:r>
            <a:r>
              <a:rPr lang="hu-HU" dirty="0"/>
              <a:t> megfelelő pénzösszeg megfizetését, feltéve, hogy a jogosult más célú hasznosítás során jogszerűen járt el</a:t>
            </a:r>
            <a:r>
              <a:rPr lang="hu-HU" baseline="30000" dirty="0"/>
              <a:t>9</a:t>
            </a:r>
            <a:r>
              <a:rPr lang="hu-HU" dirty="0"/>
              <a:t>. </a:t>
            </a:r>
          </a:p>
        </p:txBody>
      </p:sp>
      <p:sp>
        <p:nvSpPr>
          <p:cNvPr id="7" name="Szöveg helye 2">
            <a:extLst>
              <a:ext uri="{FF2B5EF4-FFF2-40B4-BE49-F238E27FC236}">
                <a16:creationId xmlns:a16="http://schemas.microsoft.com/office/drawing/2014/main" id="{4442C3B0-2489-0CED-70E1-0651F4321D14}"/>
              </a:ext>
            </a:extLst>
          </p:cNvPr>
          <p:cNvSpPr txBox="1">
            <a:spLocks/>
          </p:cNvSpPr>
          <p:nvPr/>
        </p:nvSpPr>
        <p:spPr>
          <a:xfrm>
            <a:off x="290121" y="6217919"/>
            <a:ext cx="3257751" cy="344425"/>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hu-HU" sz="1200" baseline="30000" dirty="0"/>
              <a:t>9 </a:t>
            </a:r>
            <a:r>
              <a:rPr lang="hu-HU" sz="1200" dirty="0" err="1"/>
              <a:t>Tfvt</a:t>
            </a:r>
            <a:r>
              <a:rPr lang="hu-HU" sz="1200" dirty="0"/>
              <a:t>. 15/B. § (7) </a:t>
            </a:r>
            <a:r>
              <a:rPr lang="hu-HU" sz="1200" dirty="0" err="1"/>
              <a:t>bek</a:t>
            </a:r>
            <a:r>
              <a:rPr lang="hu-HU" dirty="0"/>
              <a:t>.</a:t>
            </a:r>
          </a:p>
        </p:txBody>
      </p:sp>
      <p:cxnSp>
        <p:nvCxnSpPr>
          <p:cNvPr id="9" name="Egyenes összekötő 8">
            <a:extLst>
              <a:ext uri="{FF2B5EF4-FFF2-40B4-BE49-F238E27FC236}">
                <a16:creationId xmlns:a16="http://schemas.microsoft.com/office/drawing/2014/main" id="{E44EB01B-DE21-190C-27FD-9AA7DA87BE40}"/>
              </a:ext>
            </a:extLst>
          </p:cNvPr>
          <p:cNvCxnSpPr/>
          <p:nvPr/>
        </p:nvCxnSpPr>
        <p:spPr>
          <a:xfrm>
            <a:off x="390144" y="6217919"/>
            <a:ext cx="2621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Kép 12" descr="A képen fű, kültéri, ég, növény látható&#10;&#10;Automatikusan generált leírás">
            <a:extLst>
              <a:ext uri="{FF2B5EF4-FFF2-40B4-BE49-F238E27FC236}">
                <a16:creationId xmlns:a16="http://schemas.microsoft.com/office/drawing/2014/main" id="{544F0C64-49C5-5A91-0F17-5404B3F2F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09" y="2612842"/>
            <a:ext cx="5811975" cy="3272142"/>
          </a:xfrm>
          <a:prstGeom prst="rect">
            <a:avLst/>
          </a:prstGeom>
        </p:spPr>
      </p:pic>
    </p:spTree>
    <p:extLst>
      <p:ext uri="{BB962C8B-B14F-4D97-AF65-F5344CB8AC3E}">
        <p14:creationId xmlns:p14="http://schemas.microsoft.com/office/powerpoint/2010/main" val="217472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zöveg helye 14">
            <a:extLst>
              <a:ext uri="{FF2B5EF4-FFF2-40B4-BE49-F238E27FC236}">
                <a16:creationId xmlns:a16="http://schemas.microsoft.com/office/drawing/2014/main" id="{A2E48646-3AA1-069F-5B64-D1A703D6A779}"/>
              </a:ext>
            </a:extLst>
          </p:cNvPr>
          <p:cNvSpPr>
            <a:spLocks noGrp="1"/>
          </p:cNvSpPr>
          <p:nvPr>
            <p:ph type="body" idx="1"/>
          </p:nvPr>
        </p:nvSpPr>
        <p:spPr>
          <a:xfrm>
            <a:off x="875658" y="884925"/>
            <a:ext cx="10340982" cy="407427"/>
          </a:xfrm>
        </p:spPr>
        <p:txBody>
          <a:bodyPr/>
          <a:lstStyle/>
          <a:p>
            <a:r>
              <a:rPr lang="hu-HU" sz="2400" b="1" dirty="0">
                <a:solidFill>
                  <a:srgbClr val="C00000"/>
                </a:solidFill>
              </a:rPr>
              <a:t>III. 2023. év lényegesebb jogszabályi változásai</a:t>
            </a:r>
            <a:endParaRPr lang="hu-HU" sz="1200" b="1" u="sng" dirty="0">
              <a:solidFill>
                <a:srgbClr val="C00000"/>
              </a:solidFill>
            </a:endParaRPr>
          </a:p>
          <a:p>
            <a:endParaRPr lang="hu-HU" sz="2400" u="sng" dirty="0"/>
          </a:p>
          <a:p>
            <a:endParaRPr lang="hu-HU" dirty="0"/>
          </a:p>
        </p:txBody>
      </p:sp>
      <p:sp>
        <p:nvSpPr>
          <p:cNvPr id="17" name="Szöveg helye 14">
            <a:extLst>
              <a:ext uri="{FF2B5EF4-FFF2-40B4-BE49-F238E27FC236}">
                <a16:creationId xmlns:a16="http://schemas.microsoft.com/office/drawing/2014/main" id="{B6B52E3A-5448-680A-8AB7-48A01D3CB9EC}"/>
              </a:ext>
            </a:extLst>
          </p:cNvPr>
          <p:cNvSpPr txBox="1">
            <a:spLocks/>
          </p:cNvSpPr>
          <p:nvPr/>
        </p:nvSpPr>
        <p:spPr>
          <a:xfrm>
            <a:off x="875658" y="1653021"/>
            <a:ext cx="10340982" cy="2614179"/>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hu-HU" u="sng" dirty="0"/>
              <a:t>Tulajdonszerzést követő, kivonással kapcsolatos tilalom</a:t>
            </a:r>
            <a:endParaRPr lang="hu-HU" dirty="0"/>
          </a:p>
          <a:p>
            <a:r>
              <a:rPr lang="hu-HU" dirty="0"/>
              <a:t> </a:t>
            </a:r>
          </a:p>
          <a:p>
            <a:pPr algn="just"/>
            <a:r>
              <a:rPr lang="hu-HU" dirty="0"/>
              <a:t>A termőföld más célú hasznosítása az igénybe vevő személyétől függetlenül kizárólag a Földforgalmi tv.-ben definiált, mezőgazdasági céllal </a:t>
            </a:r>
            <a:r>
              <a:rPr lang="hu-HU" dirty="0" err="1"/>
              <a:t>összfüggő</a:t>
            </a:r>
            <a:r>
              <a:rPr lang="hu-HU" dirty="0"/>
              <a:t> meghatározott célú igénybevételekre engedélyezhető, a tulajdonjog megszerzésétől számított 5 éven belül. </a:t>
            </a:r>
          </a:p>
          <a:p>
            <a:r>
              <a:rPr lang="hu-HU" dirty="0"/>
              <a:t> </a:t>
            </a:r>
          </a:p>
          <a:p>
            <a:pPr algn="just"/>
            <a:r>
              <a:rPr lang="hu-HU" dirty="0"/>
              <a:t>Ez alól a szabály alól kivételt képez, ha a termőföld igénybevétele kisajátítás céljának megvalósítása érdekében szükséges.</a:t>
            </a:r>
          </a:p>
          <a:p>
            <a:endParaRPr lang="hu-HU" sz="2400" u="sng" dirty="0"/>
          </a:p>
          <a:p>
            <a:endParaRPr lang="hu-HU" dirty="0"/>
          </a:p>
        </p:txBody>
      </p:sp>
    </p:spTree>
    <p:extLst>
      <p:ext uri="{BB962C8B-B14F-4D97-AF65-F5344CB8AC3E}">
        <p14:creationId xmlns:p14="http://schemas.microsoft.com/office/powerpoint/2010/main" val="211924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3">
            <a:extLst>
              <a:ext uri="{FF2B5EF4-FFF2-40B4-BE49-F238E27FC236}">
                <a16:creationId xmlns:a16="http://schemas.microsoft.com/office/drawing/2014/main" id="{1E197FF3-59FC-2FBE-6A60-49CE7E69CE13}"/>
              </a:ext>
            </a:extLst>
          </p:cNvPr>
          <p:cNvSpPr>
            <a:spLocks noGrp="1"/>
          </p:cNvSpPr>
          <p:nvPr>
            <p:ph type="body" idx="1"/>
          </p:nvPr>
        </p:nvSpPr>
        <p:spPr>
          <a:xfrm>
            <a:off x="433938" y="949255"/>
            <a:ext cx="7234830" cy="4959489"/>
          </a:xfrm>
        </p:spPr>
        <p:txBody>
          <a:bodyPr/>
          <a:lstStyle/>
          <a:p>
            <a:pPr>
              <a:lnSpc>
                <a:spcPct val="115000"/>
              </a:lnSpc>
              <a:spcAft>
                <a:spcPts val="1000"/>
              </a:spcAft>
            </a:pPr>
            <a:r>
              <a:rPr lang="hu-HU" sz="1800" u="sng" kern="100" dirty="0">
                <a:effectLst/>
                <a:latin typeface="Arial" panose="020B0604020202020204" pitchFamily="34" charset="0"/>
                <a:ea typeface="Calibri" panose="020F0502020204030204" pitchFamily="34" charset="0"/>
                <a:cs typeface="Calibri" panose="020F0502020204030204" pitchFamily="34" charset="0"/>
              </a:rPr>
              <a:t>Helyhez kötött beruházással kapcsolatos szabály-változások:</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 A helyhez kötöttséget megalapozó körülmény fennállását – a beruházási célterületté nyilvánított terület kivételével – az </a:t>
            </a:r>
            <a:r>
              <a:rPr lang="hu-HU" sz="1800" kern="100" dirty="0" err="1">
                <a:effectLst/>
                <a:latin typeface="Arial" panose="020B0604020202020204" pitchFamily="34" charset="0"/>
                <a:ea typeface="Calibri" panose="020F0502020204030204" pitchFamily="34" charset="0"/>
                <a:cs typeface="Calibri" panose="020F0502020204030204" pitchFamily="34" charset="0"/>
              </a:rPr>
              <a:t>igénybevevőnek</a:t>
            </a:r>
            <a:r>
              <a:rPr lang="hu-HU" sz="1800" kern="100" dirty="0">
                <a:effectLst/>
                <a:latin typeface="Arial" panose="020B0604020202020204" pitchFamily="34" charset="0"/>
                <a:ea typeface="Calibri" panose="020F0502020204030204" pitchFamily="34" charset="0"/>
                <a:cs typeface="Calibri" panose="020F0502020204030204" pitchFamily="34" charset="0"/>
              </a:rPr>
              <a:t> kell igazolnia.</a:t>
            </a:r>
          </a:p>
          <a:p>
            <a:pPr>
              <a:lnSpc>
                <a:spcPct val="115000"/>
              </a:lnSpc>
              <a:spcAft>
                <a:spcPts val="10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Az igénybevétel helyhez kötöttségét nem alapozza meg önmagában:</a:t>
            </a:r>
          </a:p>
          <a:p>
            <a:pPr marL="719138" lvl="0" indent="-285750">
              <a:lnSpc>
                <a:spcPct val="115000"/>
              </a:lnSpc>
              <a:spcBef>
                <a:spcPts val="600"/>
              </a:spcBef>
              <a:spcAft>
                <a:spcPts val="1000"/>
              </a:spcAft>
              <a:buFont typeface="Arial" panose="020B0604020202020204" pitchFamily="34" charset="0"/>
              <a:buChar char="•"/>
            </a:pPr>
            <a:r>
              <a:rPr lang="hu-HU" sz="1800" kern="100" dirty="0">
                <a:effectLst/>
                <a:latin typeface="Arial" panose="020B0604020202020204" pitchFamily="34" charset="0"/>
                <a:ea typeface="Calibri" panose="020F0502020204030204" pitchFamily="34" charset="0"/>
                <a:cs typeface="Calibri" panose="020F0502020204030204" pitchFamily="34" charset="0"/>
              </a:rPr>
              <a:t>a létesítmény elhelyezésének célszerűsége, </a:t>
            </a:r>
          </a:p>
          <a:p>
            <a:pPr marL="719138" lvl="0" indent="-285750">
              <a:lnSpc>
                <a:spcPct val="115000"/>
              </a:lnSpc>
              <a:spcBef>
                <a:spcPts val="600"/>
              </a:spcBef>
              <a:spcAft>
                <a:spcPts val="1000"/>
              </a:spcAft>
              <a:buFont typeface="Arial" panose="020B0604020202020204" pitchFamily="34" charset="0"/>
              <a:buChar char="•"/>
            </a:pPr>
            <a:r>
              <a:rPr lang="hu-HU" sz="1800" kern="100" dirty="0">
                <a:effectLst/>
                <a:latin typeface="Arial" panose="020B0604020202020204" pitchFamily="34" charset="0"/>
                <a:ea typeface="Calibri" panose="020F0502020204030204" pitchFamily="34" charset="0"/>
                <a:cs typeface="Calibri" panose="020F0502020204030204" pitchFamily="34" charset="0"/>
              </a:rPr>
              <a:t>a településrendezési eszközök által szabályozott területfelhasználási mód, </a:t>
            </a:r>
          </a:p>
          <a:p>
            <a:pPr marL="719138" lvl="0" indent="-285750">
              <a:lnSpc>
                <a:spcPct val="115000"/>
              </a:lnSpc>
              <a:spcBef>
                <a:spcPts val="600"/>
              </a:spcBef>
              <a:spcAft>
                <a:spcPts val="1000"/>
              </a:spcAft>
              <a:buFont typeface="Arial" panose="020B0604020202020204" pitchFamily="34" charset="0"/>
              <a:buChar char="•"/>
            </a:pPr>
            <a:r>
              <a:rPr lang="hu-HU" sz="1800" kern="100" dirty="0">
                <a:effectLst/>
                <a:latin typeface="Arial" panose="020B0604020202020204" pitchFamily="34" charset="0"/>
                <a:ea typeface="Calibri" panose="020F0502020204030204" pitchFamily="34" charset="0"/>
                <a:cs typeface="Calibri" panose="020F0502020204030204" pitchFamily="34" charset="0"/>
              </a:rPr>
              <a:t>a termőföld tulajdonosainak együttműködési hajlandósága,</a:t>
            </a:r>
          </a:p>
          <a:p>
            <a:pPr marL="719138" lvl="0" indent="-285750">
              <a:lnSpc>
                <a:spcPct val="115000"/>
              </a:lnSpc>
              <a:spcBef>
                <a:spcPts val="600"/>
              </a:spcBef>
              <a:spcAft>
                <a:spcPts val="1000"/>
              </a:spcAft>
              <a:buFont typeface="Arial" panose="020B0604020202020204" pitchFamily="34" charset="0"/>
              <a:buChar char="•"/>
            </a:pPr>
            <a:r>
              <a:rPr lang="hu-HU" sz="1800" kern="100" dirty="0">
                <a:effectLst/>
                <a:latin typeface="Arial" panose="020B0604020202020204" pitchFamily="34" charset="0"/>
                <a:ea typeface="Calibri" panose="020F0502020204030204" pitchFamily="34" charset="0"/>
                <a:cs typeface="Calibri" panose="020F0502020204030204" pitchFamily="34" charset="0"/>
              </a:rPr>
              <a:t>ha az </a:t>
            </a:r>
            <a:r>
              <a:rPr lang="hu-HU" sz="1800" kern="100" dirty="0" err="1">
                <a:effectLst/>
                <a:latin typeface="Arial" panose="020B0604020202020204" pitchFamily="34" charset="0"/>
                <a:ea typeface="Calibri" panose="020F0502020204030204" pitchFamily="34" charset="0"/>
                <a:cs typeface="Calibri" panose="020F0502020204030204" pitchFamily="34" charset="0"/>
              </a:rPr>
              <a:t>igénybevevőnek</a:t>
            </a:r>
            <a:r>
              <a:rPr lang="hu-HU" sz="1800" kern="100" dirty="0">
                <a:effectLst/>
                <a:latin typeface="Arial" panose="020B0604020202020204" pitchFamily="34" charset="0"/>
                <a:ea typeface="Calibri" panose="020F0502020204030204" pitchFamily="34" charset="0"/>
                <a:cs typeface="Calibri" panose="020F0502020204030204" pitchFamily="34" charset="0"/>
              </a:rPr>
              <a:t> </a:t>
            </a:r>
            <a:r>
              <a:rPr lang="hu-HU" sz="1800" kern="100" dirty="0" err="1">
                <a:effectLst/>
                <a:latin typeface="Arial" panose="020B0604020202020204" pitchFamily="34" charset="0"/>
                <a:ea typeface="Calibri" panose="020F0502020204030204" pitchFamily="34" charset="0"/>
                <a:cs typeface="Calibri" panose="020F0502020204030204" pitchFamily="34" charset="0"/>
              </a:rPr>
              <a:t>többletterhet</a:t>
            </a:r>
            <a:r>
              <a:rPr lang="hu-HU" sz="1800" kern="100" dirty="0">
                <a:effectLst/>
                <a:latin typeface="Arial" panose="020B0604020202020204" pitchFamily="34" charset="0"/>
                <a:ea typeface="Calibri" panose="020F0502020204030204" pitchFamily="34" charset="0"/>
                <a:cs typeface="Calibri" panose="020F0502020204030204" pitchFamily="34" charset="0"/>
              </a:rPr>
              <a:t> jelentene a beruházás más ingatlanon történő megvalósítása</a:t>
            </a:r>
            <a:r>
              <a:rPr lang="hu-HU" sz="1800" kern="100" baseline="30000" dirty="0">
                <a:effectLst/>
                <a:latin typeface="Arial" panose="020B0604020202020204" pitchFamily="34" charset="0"/>
                <a:ea typeface="Calibri" panose="020F0502020204030204" pitchFamily="34" charset="0"/>
                <a:cs typeface="Calibri" panose="020F0502020204030204" pitchFamily="34" charset="0"/>
              </a:rPr>
              <a:t>10</a:t>
            </a:r>
            <a:r>
              <a:rPr lang="hu-HU" sz="1800" kern="100" dirty="0">
                <a:effectLst/>
                <a:latin typeface="Arial" panose="020B0604020202020204" pitchFamily="34" charset="0"/>
                <a:ea typeface="Calibri" panose="020F0502020204030204" pitchFamily="34" charset="0"/>
                <a:cs typeface="Calibri" panose="020F0502020204030204" pitchFamily="34" charset="0"/>
              </a:rPr>
              <a:t>.</a:t>
            </a:r>
          </a:p>
        </p:txBody>
      </p:sp>
      <p:sp>
        <p:nvSpPr>
          <p:cNvPr id="5" name="Szöveg helye 3">
            <a:extLst>
              <a:ext uri="{FF2B5EF4-FFF2-40B4-BE49-F238E27FC236}">
                <a16:creationId xmlns:a16="http://schemas.microsoft.com/office/drawing/2014/main" id="{3976C4B7-700E-7777-B65E-C37FCD8449E4}"/>
              </a:ext>
            </a:extLst>
          </p:cNvPr>
          <p:cNvSpPr txBox="1">
            <a:spLocks/>
          </p:cNvSpPr>
          <p:nvPr/>
        </p:nvSpPr>
        <p:spPr>
          <a:xfrm>
            <a:off x="232770" y="6242304"/>
            <a:ext cx="1925214" cy="304800"/>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lnSpc>
                <a:spcPct val="115000"/>
              </a:lnSpc>
              <a:spcAft>
                <a:spcPts val="1000"/>
              </a:spcAft>
            </a:pPr>
            <a:r>
              <a:rPr lang="hu-HU" kern="100" dirty="0">
                <a:ea typeface="Calibri" panose="020F0502020204030204" pitchFamily="34" charset="0"/>
                <a:cs typeface="Calibri" panose="020F0502020204030204" pitchFamily="34" charset="0"/>
              </a:rPr>
              <a:t> </a:t>
            </a:r>
            <a:r>
              <a:rPr lang="hu-HU" sz="1200" kern="100" baseline="30000" dirty="0">
                <a:ea typeface="Calibri" panose="020F0502020204030204" pitchFamily="34" charset="0"/>
                <a:cs typeface="Calibri" panose="020F0502020204030204" pitchFamily="34" charset="0"/>
              </a:rPr>
              <a:t>10 </a:t>
            </a:r>
            <a:r>
              <a:rPr lang="hu-HU" sz="1200" kern="100" dirty="0" err="1">
                <a:effectLst/>
                <a:latin typeface="Arial" panose="020B0604020202020204" pitchFamily="34" charset="0"/>
                <a:ea typeface="Calibri" panose="020F0502020204030204" pitchFamily="34" charset="0"/>
                <a:cs typeface="Calibri" panose="020F0502020204030204" pitchFamily="34" charset="0"/>
              </a:rPr>
              <a:t>Tfvt</a:t>
            </a:r>
            <a:r>
              <a:rPr lang="hu-HU" sz="1200" kern="100" dirty="0">
                <a:effectLst/>
                <a:latin typeface="Arial" panose="020B0604020202020204" pitchFamily="34" charset="0"/>
                <a:ea typeface="Calibri" panose="020F0502020204030204" pitchFamily="34" charset="0"/>
                <a:cs typeface="Calibri" panose="020F0502020204030204" pitchFamily="34" charset="0"/>
              </a:rPr>
              <a:t>. 11. § (3a) </a:t>
            </a:r>
            <a:r>
              <a:rPr lang="hu-HU" sz="1200" kern="100" dirty="0" err="1">
                <a:effectLst/>
                <a:latin typeface="Arial" panose="020B0604020202020204" pitchFamily="34" charset="0"/>
                <a:ea typeface="Calibri" panose="020F0502020204030204" pitchFamily="34" charset="0"/>
                <a:cs typeface="Calibri" panose="020F0502020204030204" pitchFamily="34" charset="0"/>
              </a:rPr>
              <a:t>bek</a:t>
            </a:r>
            <a:r>
              <a:rPr lang="hu-HU" sz="1200" kern="100" dirty="0">
                <a:effectLst/>
                <a:latin typeface="Arial" panose="020B0604020202020204" pitchFamily="34" charset="0"/>
                <a:ea typeface="Calibri" panose="020F0502020204030204" pitchFamily="34" charset="0"/>
                <a:cs typeface="Calibri" panose="020F0502020204030204" pitchFamily="34" charset="0"/>
              </a:rPr>
              <a:t>.</a:t>
            </a:r>
          </a:p>
          <a:p>
            <a:pPr algn="just">
              <a:lnSpc>
                <a:spcPct val="115000"/>
              </a:lnSpc>
              <a:spcAft>
                <a:spcPts val="1000"/>
              </a:spcAft>
            </a:pPr>
            <a:r>
              <a:rPr lang="hu-HU" kern="100" dirty="0">
                <a:ea typeface="Calibri" panose="020F0502020204030204" pitchFamily="34" charset="0"/>
                <a:cs typeface="Calibri" panose="020F0502020204030204" pitchFamily="34" charset="0"/>
              </a:rPr>
              <a:t> </a:t>
            </a:r>
          </a:p>
        </p:txBody>
      </p:sp>
      <p:cxnSp>
        <p:nvCxnSpPr>
          <p:cNvPr id="7" name="Egyenes összekötő 6">
            <a:extLst>
              <a:ext uri="{FF2B5EF4-FFF2-40B4-BE49-F238E27FC236}">
                <a16:creationId xmlns:a16="http://schemas.microsoft.com/office/drawing/2014/main" id="{A8ED5082-7C94-894B-40BB-A6E22CCA1DCB}"/>
              </a:ext>
            </a:extLst>
          </p:cNvPr>
          <p:cNvCxnSpPr/>
          <p:nvPr/>
        </p:nvCxnSpPr>
        <p:spPr>
          <a:xfrm>
            <a:off x="433938" y="6242304"/>
            <a:ext cx="25531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69122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3">
            <a:extLst>
              <a:ext uri="{FF2B5EF4-FFF2-40B4-BE49-F238E27FC236}">
                <a16:creationId xmlns:a16="http://schemas.microsoft.com/office/drawing/2014/main" id="{3CDB4BB9-0733-C4B8-BFA6-CB3007313F5F}"/>
              </a:ext>
            </a:extLst>
          </p:cNvPr>
          <p:cNvSpPr txBox="1">
            <a:spLocks/>
          </p:cNvSpPr>
          <p:nvPr/>
        </p:nvSpPr>
        <p:spPr>
          <a:xfrm>
            <a:off x="348594" y="6266688"/>
            <a:ext cx="3644286" cy="304800"/>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lnSpc>
                <a:spcPct val="115000"/>
              </a:lnSpc>
              <a:spcAft>
                <a:spcPts val="1000"/>
              </a:spcAft>
            </a:pPr>
            <a:r>
              <a:rPr lang="hu-HU" sz="1200" kern="100" baseline="30000" dirty="0">
                <a:ea typeface="Calibri" panose="020F0502020204030204" pitchFamily="34" charset="0"/>
                <a:cs typeface="Calibri" panose="020F0502020204030204" pitchFamily="34" charset="0"/>
              </a:rPr>
              <a:t>11</a:t>
            </a:r>
            <a:r>
              <a:rPr lang="hu-HU" sz="1200" kern="100" dirty="0">
                <a:ea typeface="Calibri" panose="020F0502020204030204" pitchFamily="34" charset="0"/>
                <a:cs typeface="Calibri" panose="020F0502020204030204" pitchFamily="34" charset="0"/>
              </a:rPr>
              <a:t> </a:t>
            </a:r>
            <a:r>
              <a:rPr lang="hu-HU" sz="1200" kern="100" dirty="0" err="1">
                <a:effectLst/>
                <a:latin typeface="Arial" panose="020B0604020202020204" pitchFamily="34" charset="0"/>
                <a:ea typeface="Calibri" panose="020F0502020204030204" pitchFamily="34" charset="0"/>
                <a:cs typeface="Calibri" panose="020F0502020204030204" pitchFamily="34" charset="0"/>
              </a:rPr>
              <a:t>Tfvt</a:t>
            </a:r>
            <a:r>
              <a:rPr lang="hu-HU" sz="1200" kern="100" dirty="0">
                <a:effectLst/>
                <a:latin typeface="Arial" panose="020B0604020202020204" pitchFamily="34" charset="0"/>
                <a:ea typeface="Calibri" panose="020F0502020204030204" pitchFamily="34" charset="0"/>
                <a:cs typeface="Calibri" panose="020F0502020204030204" pitchFamily="34" charset="0"/>
              </a:rPr>
              <a:t>. 11. § (3b) </a:t>
            </a:r>
            <a:r>
              <a:rPr lang="hu-HU" sz="1200" kern="100" dirty="0" err="1">
                <a:effectLst/>
                <a:latin typeface="Arial" panose="020B0604020202020204" pitchFamily="34" charset="0"/>
                <a:ea typeface="Calibri" panose="020F0502020204030204" pitchFamily="34" charset="0"/>
                <a:cs typeface="Calibri" panose="020F0502020204030204" pitchFamily="34" charset="0"/>
              </a:rPr>
              <a:t>bek</a:t>
            </a:r>
            <a:r>
              <a:rPr lang="hu-HU" sz="1200" kern="100" dirty="0">
                <a:effectLst/>
                <a:latin typeface="Arial" panose="020B0604020202020204" pitchFamily="34" charset="0"/>
                <a:ea typeface="Calibri" panose="020F0502020204030204" pitchFamily="34" charset="0"/>
                <a:cs typeface="Calibri" panose="020F0502020204030204" pitchFamily="34" charset="0"/>
              </a:rPr>
              <a:t>. </a:t>
            </a:r>
          </a:p>
        </p:txBody>
      </p:sp>
      <p:cxnSp>
        <p:nvCxnSpPr>
          <p:cNvPr id="6" name="Egyenes összekötő 5">
            <a:extLst>
              <a:ext uri="{FF2B5EF4-FFF2-40B4-BE49-F238E27FC236}">
                <a16:creationId xmlns:a16="http://schemas.microsoft.com/office/drawing/2014/main" id="{7A9D1201-C45F-F6B8-1637-61BDB5A23620}"/>
              </a:ext>
            </a:extLst>
          </p:cNvPr>
          <p:cNvCxnSpPr/>
          <p:nvPr/>
        </p:nvCxnSpPr>
        <p:spPr>
          <a:xfrm>
            <a:off x="348594" y="6242304"/>
            <a:ext cx="25531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zövegdoboz 15">
            <a:extLst>
              <a:ext uri="{FF2B5EF4-FFF2-40B4-BE49-F238E27FC236}">
                <a16:creationId xmlns:a16="http://schemas.microsoft.com/office/drawing/2014/main" id="{0AAB7053-0A03-0B18-EC27-A95C914E734F}"/>
              </a:ext>
            </a:extLst>
          </p:cNvPr>
          <p:cNvSpPr txBox="1"/>
          <p:nvPr/>
        </p:nvSpPr>
        <p:spPr>
          <a:xfrm>
            <a:off x="560832" y="914061"/>
            <a:ext cx="7266432" cy="4821961"/>
          </a:xfrm>
          <a:prstGeom prst="rect">
            <a:avLst/>
          </a:prstGeom>
          <a:noFill/>
        </p:spPr>
        <p:txBody>
          <a:bodyPr wrap="square">
            <a:spAutoFit/>
          </a:bodyPr>
          <a:lstStyle/>
          <a:p>
            <a:pPr>
              <a:lnSpc>
                <a:spcPct val="115000"/>
              </a:lnSpc>
              <a:spcAft>
                <a:spcPts val="2400"/>
              </a:spcAft>
            </a:pPr>
            <a:r>
              <a:rPr lang="hu-HU" sz="1800" u="sng" kern="100" dirty="0" err="1">
                <a:effectLst/>
                <a:latin typeface="Arial" panose="020B0604020202020204" pitchFamily="34" charset="0"/>
                <a:ea typeface="Calibri" panose="020F0502020204030204" pitchFamily="34" charset="0"/>
                <a:cs typeface="Calibri" panose="020F0502020204030204" pitchFamily="34" charset="0"/>
              </a:rPr>
              <a:t>Osztálybasorozással</a:t>
            </a:r>
            <a:r>
              <a:rPr lang="hu-HU" sz="1800" u="sng" kern="100" dirty="0">
                <a:effectLst/>
                <a:latin typeface="Arial" panose="020B0604020202020204" pitchFamily="34" charset="0"/>
                <a:ea typeface="Calibri" panose="020F0502020204030204" pitchFamily="34" charset="0"/>
                <a:cs typeface="Calibri" panose="020F0502020204030204" pitchFamily="34" charset="0"/>
              </a:rPr>
              <a:t> kapcsolatos korlátozás</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a:p>
            <a:pPr algn="just">
              <a:lnSpc>
                <a:spcPct val="115000"/>
              </a:lnSpc>
              <a:spcAft>
                <a:spcPts val="24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Ha a termőföld minősége földminősítési eljárás eredményeként átlagosnál jobb minőségű termőföldből átlagos vagy az átlagosnál gyengébb minőségű termőföldre változott, a termőföld minőségében bekövetkezett változás ingatlan-nyilvántartási átvezetését követő 5 éven belül a termőföld igénybevételére csak a (3) bekezdés c) pontja szerinti esetben kerülhet sor</a:t>
            </a:r>
            <a:r>
              <a:rPr lang="hu-HU" sz="1800" kern="100" baseline="30000" dirty="0">
                <a:effectLst/>
                <a:latin typeface="Arial" panose="020B0604020202020204" pitchFamily="34" charset="0"/>
                <a:ea typeface="Calibri" panose="020F0502020204030204" pitchFamily="34" charset="0"/>
                <a:cs typeface="Calibri" panose="020F0502020204030204" pitchFamily="34" charset="0"/>
              </a:rPr>
              <a:t>11</a:t>
            </a:r>
            <a:r>
              <a:rPr lang="hu-HU" sz="1800" kern="100" dirty="0">
                <a:effectLst/>
                <a:latin typeface="Arial" panose="020B0604020202020204" pitchFamily="34" charset="0"/>
                <a:ea typeface="Calibri" panose="020F0502020204030204" pitchFamily="34" charset="0"/>
                <a:cs typeface="Calibri" panose="020F0502020204030204" pitchFamily="34" charset="0"/>
              </a:rPr>
              <a:t>.</a:t>
            </a:r>
          </a:p>
          <a:p>
            <a:pPr algn="just">
              <a:lnSpc>
                <a:spcPct val="115000"/>
              </a:lnSpc>
              <a:spcAft>
                <a:spcPts val="10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Ennek az előírásnak az alkalmazásának a mellőzése vagy megkerülése súlyos eljárási jogszabálysértésnek minősül (semmisség), ezért az eljárásban hozott más célú hasznosítást engedélyező vagy az engedély nélküli más célú hasznosításhoz utólagosan hozzájáruló határozatot meg kell semmisíteni, illetve vissza kell vonni, és szükség esetén új eljárást kell lefolytatni</a:t>
            </a:r>
            <a:r>
              <a:rPr lang="hu-HU" kern="100" dirty="0">
                <a:latin typeface="Arial" panose="020B0604020202020204" pitchFamily="34" charset="0"/>
                <a:ea typeface="Calibri" panose="020F0502020204030204" pitchFamily="34" charset="0"/>
                <a:cs typeface="Calibri" panose="020F0502020204030204" pitchFamily="34" charset="0"/>
              </a:rPr>
              <a:t>.</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354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C1151960-26F4-41A7-F9E6-E976CA5F5A4B}"/>
              </a:ext>
            </a:extLst>
          </p:cNvPr>
          <p:cNvSpPr>
            <a:spLocks noGrp="1"/>
          </p:cNvSpPr>
          <p:nvPr>
            <p:ph sz="half" idx="2"/>
          </p:nvPr>
        </p:nvSpPr>
        <p:spPr>
          <a:xfrm>
            <a:off x="352447" y="809696"/>
            <a:ext cx="10515600" cy="1020242"/>
          </a:xfrm>
        </p:spPr>
        <p:txBody>
          <a:bodyPr>
            <a:normAutofit/>
          </a:bodyPr>
          <a:lstStyle/>
          <a:p>
            <a:pPr marL="0" indent="0" algn="just">
              <a:lnSpc>
                <a:spcPct val="115000"/>
              </a:lnSpc>
              <a:spcAft>
                <a:spcPts val="1000"/>
              </a:spcAft>
              <a:buNone/>
            </a:pPr>
            <a:r>
              <a:rPr lang="hu-HU" sz="1800" u="sng" kern="100" dirty="0">
                <a:effectLst/>
                <a:latin typeface="Arial" panose="020B0604020202020204" pitchFamily="34" charset="0"/>
                <a:ea typeface="Calibri" panose="020F0502020204030204" pitchFamily="34" charset="0"/>
                <a:cs typeface="Calibri" panose="020F0502020204030204" pitchFamily="34" charset="0"/>
              </a:rPr>
              <a:t>Más célú hasznosítás területi igénye:</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r>
              <a:rPr lang="hu-HU" sz="1800" kern="100" dirty="0">
                <a:effectLst/>
                <a:latin typeface="Arial" panose="020B0604020202020204" pitchFamily="34" charset="0"/>
                <a:ea typeface="Calibri" panose="020F0502020204030204" pitchFamily="34" charset="0"/>
                <a:cs typeface="Calibri" panose="020F0502020204030204" pitchFamily="34" charset="0"/>
              </a:rPr>
              <a:t>A termőföld igénybevétel mértékének a ténylegesen felmerülő, valós szükséglethez kell igazodni.  </a:t>
            </a:r>
          </a:p>
        </p:txBody>
      </p:sp>
      <p:sp>
        <p:nvSpPr>
          <p:cNvPr id="5" name="Tartalom helye 3">
            <a:extLst>
              <a:ext uri="{FF2B5EF4-FFF2-40B4-BE49-F238E27FC236}">
                <a16:creationId xmlns:a16="http://schemas.microsoft.com/office/drawing/2014/main" id="{CCB3B1E1-C9DA-7021-9162-CB6F2A362F74}"/>
              </a:ext>
            </a:extLst>
          </p:cNvPr>
          <p:cNvSpPr txBox="1">
            <a:spLocks/>
          </p:cNvSpPr>
          <p:nvPr/>
        </p:nvSpPr>
        <p:spPr>
          <a:xfrm>
            <a:off x="352447" y="6248400"/>
            <a:ext cx="10515600" cy="290875"/>
          </a:xfrm>
          <a:prstGeom prst="rect">
            <a:avLst/>
          </a:prstGeom>
        </p:spPr>
        <p:txBody>
          <a:bodyPr>
            <a:normAutofit/>
          </a:bodyPr>
          <a:lstStyle>
            <a:lvl1pPr marL="228600" indent="-228600" algn="l" defTabSz="914400" rtl="0" eaLnBrk="1" latinLnBrk="0" hangingPunct="1">
              <a:lnSpc>
                <a:spcPct val="90000"/>
              </a:lnSpc>
              <a:spcBef>
                <a:spcPts val="1000"/>
              </a:spcBef>
              <a:buClr>
                <a:srgbClr val="CD1533"/>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1000"/>
              </a:spcAft>
              <a:buFont typeface="Arial" panose="020B0604020202020204" pitchFamily="34" charset="0"/>
              <a:buNone/>
            </a:pPr>
            <a:r>
              <a:rPr lang="hu-HU" sz="1200" kern="100" baseline="30000" dirty="0">
                <a:ea typeface="Calibri" panose="020F0502020204030204" pitchFamily="34" charset="0"/>
                <a:cs typeface="Calibri" panose="020F0502020204030204" pitchFamily="34" charset="0"/>
              </a:rPr>
              <a:t>12</a:t>
            </a:r>
            <a:r>
              <a:rPr lang="hu-HU" sz="1200" kern="100" dirty="0">
                <a:ea typeface="Calibri" panose="020F0502020204030204" pitchFamily="34" charset="0"/>
                <a:cs typeface="Calibri" panose="020F0502020204030204" pitchFamily="34" charset="0"/>
              </a:rPr>
              <a:t> </a:t>
            </a:r>
            <a:r>
              <a:rPr lang="hu-HU" sz="1200" dirty="0" err="1">
                <a:effectLst/>
                <a:latin typeface="Arial" panose="020B0604020202020204" pitchFamily="34" charset="0"/>
                <a:ea typeface="Calibri" panose="020F0502020204030204" pitchFamily="34" charset="0"/>
                <a:cs typeface="Calibri" panose="020F0502020204030204" pitchFamily="34" charset="0"/>
              </a:rPr>
              <a:t>Tfvt</a:t>
            </a:r>
            <a:r>
              <a:rPr lang="hu-HU" sz="1200" dirty="0">
                <a:effectLst/>
                <a:latin typeface="Arial" panose="020B0604020202020204" pitchFamily="34" charset="0"/>
                <a:ea typeface="Calibri" panose="020F0502020204030204" pitchFamily="34" charset="0"/>
                <a:cs typeface="Calibri" panose="020F0502020204030204" pitchFamily="34" charset="0"/>
              </a:rPr>
              <a:t>. 11. § (5) </a:t>
            </a:r>
            <a:r>
              <a:rPr lang="hu-HU" sz="1200" dirty="0" err="1">
                <a:effectLst/>
                <a:latin typeface="Arial" panose="020B0604020202020204" pitchFamily="34" charset="0"/>
                <a:ea typeface="Calibri" panose="020F0502020204030204" pitchFamily="34" charset="0"/>
                <a:cs typeface="Calibri" panose="020F0502020204030204" pitchFamily="34" charset="0"/>
              </a:rPr>
              <a:t>bek</a:t>
            </a:r>
            <a:r>
              <a:rPr lang="hu-HU" sz="1200" dirty="0">
                <a:effectLst/>
                <a:latin typeface="Arial" panose="020B0604020202020204" pitchFamily="34" charset="0"/>
                <a:ea typeface="Calibri" panose="020F0502020204030204" pitchFamily="34" charset="0"/>
                <a:cs typeface="Calibri" panose="020F0502020204030204" pitchFamily="34" charset="0"/>
              </a:rPr>
              <a:t>.</a:t>
            </a:r>
            <a:endParaRPr lang="hu-HU" sz="1200" kern="100" dirty="0">
              <a:ea typeface="Calibri" panose="020F0502020204030204" pitchFamily="34" charset="0"/>
              <a:cs typeface="Calibri" panose="020F0502020204030204" pitchFamily="34" charset="0"/>
            </a:endParaRPr>
          </a:p>
        </p:txBody>
      </p:sp>
      <p:cxnSp>
        <p:nvCxnSpPr>
          <p:cNvPr id="7" name="Egyenes összekötő 6">
            <a:extLst>
              <a:ext uri="{FF2B5EF4-FFF2-40B4-BE49-F238E27FC236}">
                <a16:creationId xmlns:a16="http://schemas.microsoft.com/office/drawing/2014/main" id="{8E49406A-804D-3EED-3A88-493AAA84B0F2}"/>
              </a:ext>
            </a:extLst>
          </p:cNvPr>
          <p:cNvCxnSpPr/>
          <p:nvPr/>
        </p:nvCxnSpPr>
        <p:spPr>
          <a:xfrm>
            <a:off x="353568" y="6230112"/>
            <a:ext cx="2865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Kép 8" descr="A képen kültéri, ég, felhő, talaj látható">
            <a:extLst>
              <a:ext uri="{FF2B5EF4-FFF2-40B4-BE49-F238E27FC236}">
                <a16:creationId xmlns:a16="http://schemas.microsoft.com/office/drawing/2014/main" id="{76914D98-D705-5E5E-7E86-8A1F744CE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47" y="1889365"/>
            <a:ext cx="6126480" cy="4076466"/>
          </a:xfrm>
          <a:prstGeom prst="rect">
            <a:avLst/>
          </a:prstGeom>
        </p:spPr>
      </p:pic>
      <p:sp>
        <p:nvSpPr>
          <p:cNvPr id="11" name="Szövegdoboz 10">
            <a:extLst>
              <a:ext uri="{FF2B5EF4-FFF2-40B4-BE49-F238E27FC236}">
                <a16:creationId xmlns:a16="http://schemas.microsoft.com/office/drawing/2014/main" id="{BDDAA209-4855-7C18-EB67-0A9BB368A9E0}"/>
              </a:ext>
            </a:extLst>
          </p:cNvPr>
          <p:cNvSpPr txBox="1"/>
          <p:nvPr/>
        </p:nvSpPr>
        <p:spPr>
          <a:xfrm>
            <a:off x="6614160" y="2626059"/>
            <a:ext cx="5225393" cy="2423356"/>
          </a:xfrm>
          <a:prstGeom prst="rect">
            <a:avLst/>
          </a:prstGeom>
          <a:noFill/>
        </p:spPr>
        <p:txBody>
          <a:bodyPr wrap="square">
            <a:spAutoFit/>
          </a:bodyPr>
          <a:lstStyle/>
          <a:p>
            <a:pPr marL="0" indent="0" algn="just">
              <a:lnSpc>
                <a:spcPct val="115000"/>
              </a:lnSpc>
              <a:spcAft>
                <a:spcPts val="1000"/>
              </a:spcAft>
              <a:buNone/>
            </a:pPr>
            <a:r>
              <a:rPr lang="hu-HU" sz="1800" kern="100" dirty="0">
                <a:solidFill>
                  <a:schemeClr val="tx1">
                    <a:lumMod val="75000"/>
                    <a:lumOff val="25000"/>
                  </a:schemeClr>
                </a:solidFill>
                <a:effectLst/>
                <a:latin typeface="Arial" panose="020B0604020202020204" pitchFamily="34" charset="0"/>
                <a:ea typeface="Calibri" panose="020F0502020204030204" pitchFamily="34" charset="0"/>
                <a:cs typeface="Calibri" panose="020F0502020204030204" pitchFamily="34" charset="0"/>
              </a:rPr>
              <a:t>A más célú hasznosítás ennek megfelelően csak akkor engedélyezhető, ha a kérelemmel érintett földrészlet részletesen alátámasztott, konkrét és tényleges igényen alapul. </a:t>
            </a:r>
          </a:p>
          <a:p>
            <a:pPr marL="0" indent="0" algn="just">
              <a:lnSpc>
                <a:spcPct val="115000"/>
              </a:lnSpc>
              <a:spcAft>
                <a:spcPts val="1000"/>
              </a:spcAft>
              <a:buNone/>
            </a:pPr>
            <a:r>
              <a:rPr lang="hu-HU" sz="1800" kern="100" dirty="0">
                <a:solidFill>
                  <a:schemeClr val="tx1">
                    <a:lumMod val="75000"/>
                    <a:lumOff val="25000"/>
                  </a:schemeClr>
                </a:solidFill>
                <a:effectLst/>
                <a:latin typeface="Arial" panose="020B0604020202020204" pitchFamily="34" charset="0"/>
                <a:ea typeface="Calibri" panose="020F0502020204030204" pitchFamily="34" charset="0"/>
                <a:cs typeface="Calibri" panose="020F0502020204030204" pitchFamily="34" charset="0"/>
              </a:rPr>
              <a:t>A termőföld más célú hasznosítása nem engedélyezhető jövőbeli vagy bizonytalan várakozáson alapuló igény alapján</a:t>
            </a:r>
            <a:r>
              <a:rPr lang="hu-HU" sz="1800" kern="100" baseline="30000" dirty="0">
                <a:solidFill>
                  <a:schemeClr val="tx1">
                    <a:lumMod val="75000"/>
                    <a:lumOff val="25000"/>
                  </a:schemeClr>
                </a:solidFill>
                <a:effectLst/>
                <a:latin typeface="Arial" panose="020B0604020202020204" pitchFamily="34" charset="0"/>
                <a:ea typeface="Calibri" panose="020F0502020204030204" pitchFamily="34" charset="0"/>
                <a:cs typeface="Calibri" panose="020F0502020204030204" pitchFamily="34" charset="0"/>
              </a:rPr>
              <a:t>12</a:t>
            </a:r>
            <a:r>
              <a:rPr lang="hu-HU" sz="1800" kern="100" dirty="0">
                <a:solidFill>
                  <a:schemeClr val="tx1">
                    <a:lumMod val="75000"/>
                    <a:lumOff val="25000"/>
                  </a:schemeClr>
                </a:solidFill>
                <a:effectLst/>
                <a:latin typeface="Arial" panose="020B060402020202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7506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a:extLst>
              <a:ext uri="{FF2B5EF4-FFF2-40B4-BE49-F238E27FC236}">
                <a16:creationId xmlns:a16="http://schemas.microsoft.com/office/drawing/2014/main" id="{8E453224-B08E-1AFD-400A-EF757E7021F8}"/>
              </a:ext>
            </a:extLst>
          </p:cNvPr>
          <p:cNvSpPr txBox="1"/>
          <p:nvPr/>
        </p:nvSpPr>
        <p:spPr>
          <a:xfrm>
            <a:off x="963168" y="1023366"/>
            <a:ext cx="10924032" cy="2233047"/>
          </a:xfrm>
          <a:prstGeom prst="rect">
            <a:avLst/>
          </a:prstGeom>
          <a:noFill/>
        </p:spPr>
        <p:txBody>
          <a:bodyPr wrap="square">
            <a:spAutoFit/>
          </a:bodyPr>
          <a:lstStyle/>
          <a:p>
            <a:pPr>
              <a:lnSpc>
                <a:spcPct val="115000"/>
              </a:lnSpc>
              <a:spcAft>
                <a:spcPts val="1000"/>
              </a:spcAft>
            </a:pPr>
            <a:r>
              <a:rPr lang="hu-HU" sz="1800" u="sng" kern="100" dirty="0">
                <a:effectLst/>
                <a:latin typeface="Arial" panose="020B0604020202020204" pitchFamily="34" charset="0"/>
                <a:ea typeface="Calibri" panose="020F0502020204030204" pitchFamily="34" charset="0"/>
                <a:cs typeface="Calibri" panose="020F0502020204030204" pitchFamily="34" charset="0"/>
              </a:rPr>
              <a:t>15/B. §-t érintő, jogsértő határozat következménye</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A földvédelmi eljárás során az átlagosnál jobb minőségű termőföld vonatkozásában, külfejtéses bányászati tevékenység végzése céljára jogellenesen, azaz az előírás figyelmen kívül hagyásával hozott határozat semmis, ezért az eljárásban hozott más célú hasznosítást engedélyező határozatot meg kell semmisíteni, illetve vissza kell vonni, és szükség esetén új eljárást kell lefolytatni</a:t>
            </a:r>
            <a:r>
              <a:rPr lang="hu-HU" sz="1800" kern="100" baseline="30000" dirty="0">
                <a:effectLst/>
                <a:latin typeface="Arial" panose="020B0604020202020204" pitchFamily="34" charset="0"/>
                <a:ea typeface="Calibri" panose="020F0502020204030204" pitchFamily="34" charset="0"/>
                <a:cs typeface="Calibri" panose="020F0502020204030204" pitchFamily="34" charset="0"/>
              </a:rPr>
              <a:t>13</a:t>
            </a:r>
            <a:r>
              <a:rPr lang="hu-HU" sz="1800" kern="100" dirty="0">
                <a:effectLst/>
                <a:latin typeface="Arial" panose="020B0604020202020204" pitchFamily="34" charset="0"/>
                <a:ea typeface="Calibri" panose="020F0502020204030204" pitchFamily="34" charset="0"/>
                <a:cs typeface="Calibri" panose="020F0502020204030204" pitchFamily="34" charset="0"/>
              </a:rPr>
              <a:t>.</a:t>
            </a:r>
          </a:p>
        </p:txBody>
      </p:sp>
      <p:sp>
        <p:nvSpPr>
          <p:cNvPr id="14" name="Szövegdoboz 13">
            <a:extLst>
              <a:ext uri="{FF2B5EF4-FFF2-40B4-BE49-F238E27FC236}">
                <a16:creationId xmlns:a16="http://schemas.microsoft.com/office/drawing/2014/main" id="{DE633C29-5B44-D85E-6441-2AF5753EBE5F}"/>
              </a:ext>
            </a:extLst>
          </p:cNvPr>
          <p:cNvSpPr txBox="1"/>
          <p:nvPr/>
        </p:nvSpPr>
        <p:spPr>
          <a:xfrm>
            <a:off x="0" y="4255008"/>
            <a:ext cx="2218944" cy="276999"/>
          </a:xfrm>
          <a:prstGeom prst="rect">
            <a:avLst/>
          </a:prstGeom>
          <a:noFill/>
        </p:spPr>
        <p:txBody>
          <a:bodyPr wrap="square">
            <a:spAutoFit/>
          </a:bodyPr>
          <a:lstStyle/>
          <a:p>
            <a:r>
              <a:rPr lang="hu-HU" sz="1200" kern="100" baseline="30000" dirty="0">
                <a:effectLst/>
                <a:latin typeface="Arial" panose="020B0604020202020204" pitchFamily="34" charset="0"/>
                <a:ea typeface="Calibri" panose="020F0502020204030204" pitchFamily="34" charset="0"/>
                <a:cs typeface="Calibri" panose="020F0502020204030204" pitchFamily="34" charset="0"/>
              </a:rPr>
              <a:t>13</a:t>
            </a:r>
            <a:r>
              <a:rPr lang="hu-HU" sz="1200" kern="100" dirty="0">
                <a:effectLst/>
                <a:latin typeface="Arial" panose="020B0604020202020204" pitchFamily="34" charset="0"/>
                <a:ea typeface="Calibri" panose="020F0502020204030204" pitchFamily="34" charset="0"/>
                <a:cs typeface="Calibri" panose="020F0502020204030204" pitchFamily="34" charset="0"/>
              </a:rPr>
              <a:t> </a:t>
            </a:r>
            <a:r>
              <a:rPr lang="hu-HU" sz="1200" kern="100" dirty="0" err="1">
                <a:effectLst/>
                <a:latin typeface="Arial" panose="020B0604020202020204" pitchFamily="34" charset="0"/>
                <a:ea typeface="Calibri" panose="020F0502020204030204" pitchFamily="34" charset="0"/>
                <a:cs typeface="Calibri" panose="020F0502020204030204" pitchFamily="34" charset="0"/>
              </a:rPr>
              <a:t>Tfvt</a:t>
            </a:r>
            <a:r>
              <a:rPr lang="hu-HU" sz="1200" kern="100" dirty="0">
                <a:effectLst/>
                <a:latin typeface="Arial" panose="020B0604020202020204" pitchFamily="34" charset="0"/>
                <a:ea typeface="Calibri" panose="020F0502020204030204" pitchFamily="34" charset="0"/>
                <a:cs typeface="Calibri" panose="020F0502020204030204" pitchFamily="34" charset="0"/>
              </a:rPr>
              <a:t>. 15/B. § (3a) </a:t>
            </a:r>
            <a:r>
              <a:rPr lang="hu-HU" sz="1200" kern="100" dirty="0" err="1">
                <a:effectLst/>
                <a:latin typeface="Arial" panose="020B0604020202020204" pitchFamily="34" charset="0"/>
                <a:ea typeface="Calibri" panose="020F0502020204030204" pitchFamily="34" charset="0"/>
                <a:cs typeface="Calibri" panose="020F0502020204030204" pitchFamily="34" charset="0"/>
              </a:rPr>
              <a:t>bek</a:t>
            </a:r>
            <a:r>
              <a:rPr lang="hu-HU" sz="1200" kern="100" dirty="0">
                <a:effectLst/>
                <a:latin typeface="Arial" panose="020B0604020202020204" pitchFamily="34" charset="0"/>
                <a:ea typeface="Calibri" panose="020F0502020204030204" pitchFamily="34" charset="0"/>
                <a:cs typeface="Calibri" panose="020F0502020204030204" pitchFamily="34" charset="0"/>
              </a:rPr>
              <a:t>. </a:t>
            </a:r>
          </a:p>
        </p:txBody>
      </p:sp>
      <p:cxnSp>
        <p:nvCxnSpPr>
          <p:cNvPr id="16" name="Egyenes összekötő 15">
            <a:extLst>
              <a:ext uri="{FF2B5EF4-FFF2-40B4-BE49-F238E27FC236}">
                <a16:creationId xmlns:a16="http://schemas.microsoft.com/office/drawing/2014/main" id="{F3A2EE6C-E057-7CF8-25C4-868557380AD0}"/>
              </a:ext>
            </a:extLst>
          </p:cNvPr>
          <p:cNvCxnSpPr/>
          <p:nvPr/>
        </p:nvCxnSpPr>
        <p:spPr>
          <a:xfrm>
            <a:off x="85344" y="4255008"/>
            <a:ext cx="3084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8306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9698" y="1009369"/>
            <a:ext cx="10429134" cy="512065"/>
          </a:xfrm>
        </p:spPr>
        <p:txBody>
          <a:bodyPr>
            <a:normAutofit fontScale="90000"/>
          </a:bodyPr>
          <a:lstStyle/>
          <a:p>
            <a:r>
              <a:rPr lang="hu-HU" sz="2700" b="1" kern="100" dirty="0">
                <a:effectLst/>
                <a:latin typeface="Arial" panose="020B0604020202020204" pitchFamily="34" charset="0"/>
                <a:ea typeface="Calibri" panose="020F0502020204030204" pitchFamily="34" charset="0"/>
                <a:cs typeface="Calibri" panose="020F0502020204030204" pitchFamily="34" charset="0"/>
              </a:rPr>
              <a:t>IV. Szigorodó joggyakorlat</a:t>
            </a:r>
            <a:br>
              <a:rPr lang="hu-HU" sz="1800" kern="100" dirty="0">
                <a:effectLst/>
                <a:latin typeface="Arial" panose="020B0604020202020204" pitchFamily="34" charset="0"/>
                <a:ea typeface="Calibri" panose="020F0502020204030204" pitchFamily="34" charset="0"/>
                <a:cs typeface="Calibri" panose="020F0502020204030204" pitchFamily="34" charset="0"/>
              </a:rPr>
            </a:br>
            <a:br>
              <a:rPr lang="hu-HU" sz="1800" b="1" dirty="0">
                <a:solidFill>
                  <a:srgbClr val="C00000"/>
                </a:solidFill>
              </a:rPr>
            </a:br>
            <a:endParaRPr lang="hu-HU" sz="1800" dirty="0">
              <a:solidFill>
                <a:schemeClr val="tx1"/>
              </a:solidFill>
            </a:endParaRPr>
          </a:p>
        </p:txBody>
      </p:sp>
      <p:sp>
        <p:nvSpPr>
          <p:cNvPr id="4" name="Szöveg helye 2">
            <a:extLst>
              <a:ext uri="{FF2B5EF4-FFF2-40B4-BE49-F238E27FC236}">
                <a16:creationId xmlns:a16="http://schemas.microsoft.com/office/drawing/2014/main" id="{AA7189CF-1992-D532-3B50-3334731F9B5C}"/>
              </a:ext>
            </a:extLst>
          </p:cNvPr>
          <p:cNvSpPr txBox="1">
            <a:spLocks/>
          </p:cNvSpPr>
          <p:nvPr/>
        </p:nvSpPr>
        <p:spPr>
          <a:xfrm>
            <a:off x="799698" y="1814043"/>
            <a:ext cx="10904622" cy="2233702"/>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hu-HU" u="sng" dirty="0"/>
              <a:t>Hatósági gyakorlat változása:</a:t>
            </a:r>
            <a:endParaRPr lang="hu-HU" dirty="0"/>
          </a:p>
          <a:p>
            <a:pPr algn="just"/>
            <a:r>
              <a:rPr lang="hu-HU" dirty="0"/>
              <a:t> </a:t>
            </a:r>
          </a:p>
          <a:p>
            <a:pPr algn="just"/>
            <a:r>
              <a:rPr lang="hu-HU" dirty="0"/>
              <a:t>Bár a </a:t>
            </a:r>
            <a:r>
              <a:rPr lang="hu-HU" dirty="0" err="1"/>
              <a:t>Tfvt</a:t>
            </a:r>
            <a:r>
              <a:rPr lang="hu-HU" dirty="0"/>
              <a:t>. szerint ha a más célú hasznosításra kisajátítás alapjául szolgáló közérdekű cél megvalósítása érdekében kerülne sor, a kérelemben a más célú hasznosítás pontos célja, és tervezett időtartama helyett elégséges csak a bányászati tevékenységre utalni, a gyakorlatban az ingatlanügyi hatóság egyre részletesebb, gyakorlatilag a kitermelési műszaki üzemi terv szerinti részletességű indokolást ír elő, a kérelem elutasításának terhe mellett.</a:t>
            </a:r>
          </a:p>
          <a:p>
            <a:pPr algn="just"/>
            <a:endParaRPr lang="hu-HU" dirty="0"/>
          </a:p>
        </p:txBody>
      </p:sp>
    </p:spTree>
    <p:extLst>
      <p:ext uri="{BB962C8B-B14F-4D97-AF65-F5344CB8AC3E}">
        <p14:creationId xmlns:p14="http://schemas.microsoft.com/office/powerpoint/2010/main" val="2154301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CEEC7535-358E-F7E6-CC34-BA6487F1F429}"/>
              </a:ext>
            </a:extLst>
          </p:cNvPr>
          <p:cNvSpPr txBox="1"/>
          <p:nvPr/>
        </p:nvSpPr>
        <p:spPr>
          <a:xfrm>
            <a:off x="499872" y="655676"/>
            <a:ext cx="10948416" cy="5546647"/>
          </a:xfrm>
          <a:prstGeom prst="rect">
            <a:avLst/>
          </a:prstGeom>
          <a:noFill/>
        </p:spPr>
        <p:txBody>
          <a:bodyPr wrap="square">
            <a:spAutoFit/>
          </a:bodyPr>
          <a:lstStyle/>
          <a:p>
            <a:pPr algn="just">
              <a:lnSpc>
                <a:spcPct val="115000"/>
              </a:lnSpc>
              <a:spcAft>
                <a:spcPts val="1000"/>
              </a:spcAft>
            </a:pPr>
            <a:r>
              <a:rPr lang="hu-HU" sz="1800" u="sng" kern="100" dirty="0">
                <a:effectLst/>
                <a:latin typeface="Arial" panose="020B0604020202020204" pitchFamily="34" charset="0"/>
                <a:ea typeface="Calibri" panose="020F0502020204030204" pitchFamily="34" charset="0"/>
                <a:cs typeface="Calibri" panose="020F0502020204030204" pitchFamily="34" charset="0"/>
              </a:rPr>
              <a:t>Azonnali jogvédelem lehetősége:</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a:p>
            <a:pPr algn="just">
              <a:lnSpc>
                <a:spcPct val="115000"/>
              </a:lnSpc>
              <a:spcAft>
                <a:spcPts val="24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A más célú hasznosítási engedéllyel szembeni jogorvoslat során a kérelmet jóváhagyó döntéssel szemben azonnali jogvédelem nem kérhető.</a:t>
            </a:r>
          </a:p>
          <a:p>
            <a:pPr algn="just">
              <a:lnSpc>
                <a:spcPct val="115000"/>
              </a:lnSpc>
              <a:spcAft>
                <a:spcPts val="36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A kérelmet elutasító határozattal szemben a határozat végrehajtásának a felfüggesztése kérhető, aminek a felfüggesztett bányafelügyeleti eljárás (műszaki üzemi terv) szempontjából van jelentősége.</a:t>
            </a:r>
          </a:p>
          <a:p>
            <a:pPr algn="just">
              <a:lnSpc>
                <a:spcPct val="115000"/>
              </a:lnSpc>
              <a:spcAft>
                <a:spcPts val="1000"/>
              </a:spcAft>
            </a:pPr>
            <a:r>
              <a:rPr lang="hu-HU" sz="1800" u="sng" kern="100" dirty="0">
                <a:effectLst/>
                <a:latin typeface="Arial" panose="020B0604020202020204" pitchFamily="34" charset="0"/>
                <a:ea typeface="Calibri" panose="020F0502020204030204" pitchFamily="34" charset="0"/>
                <a:cs typeface="Calibri" panose="020F0502020204030204" pitchFamily="34" charset="0"/>
              </a:rPr>
              <a:t>Időleges bányászati célú hasznosítás:</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a:p>
            <a:pPr algn="just">
              <a:lnSpc>
                <a:spcPct val="115000"/>
              </a:lnSpc>
              <a:spcAft>
                <a:spcPts val="24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A 15/B. § szerinti külfejtéses bányászati tevékenység végzése céljából a </a:t>
            </a:r>
            <a:r>
              <a:rPr lang="hu-HU" sz="1800" kern="100" dirty="0" err="1">
                <a:effectLst/>
                <a:latin typeface="Arial" panose="020B0604020202020204" pitchFamily="34" charset="0"/>
                <a:ea typeface="Calibri" panose="020F0502020204030204" pitchFamily="34" charset="0"/>
                <a:cs typeface="Calibri" panose="020F0502020204030204" pitchFamily="34" charset="0"/>
              </a:rPr>
              <a:t>Tfvt</a:t>
            </a:r>
            <a:r>
              <a:rPr lang="hu-HU" sz="1800" kern="100" dirty="0">
                <a:effectLst/>
                <a:latin typeface="Arial" panose="020B0604020202020204" pitchFamily="34" charset="0"/>
                <a:ea typeface="Calibri" panose="020F0502020204030204" pitchFamily="34" charset="0"/>
                <a:cs typeface="Calibri" panose="020F0502020204030204" pitchFamily="34" charset="0"/>
              </a:rPr>
              <a:t>. 2021. december 1-től hatályos módosítása</a:t>
            </a:r>
            <a:r>
              <a:rPr lang="hu-HU" sz="1800" kern="100" baseline="30000" dirty="0">
                <a:effectLst/>
                <a:latin typeface="Arial" panose="020B0604020202020204" pitchFamily="34" charset="0"/>
                <a:ea typeface="Calibri" panose="020F0502020204030204" pitchFamily="34" charset="0"/>
                <a:cs typeface="Calibri" panose="020F0502020204030204" pitchFamily="34" charset="0"/>
              </a:rPr>
              <a:t>14</a:t>
            </a:r>
            <a:r>
              <a:rPr lang="hu-HU" sz="1800" kern="100" dirty="0">
                <a:effectLst/>
                <a:latin typeface="Arial" panose="020B0604020202020204" pitchFamily="34" charset="0"/>
                <a:ea typeface="Calibri" panose="020F0502020204030204" pitchFamily="34" charset="0"/>
                <a:cs typeface="Calibri" panose="020F0502020204030204" pitchFamily="34" charset="0"/>
              </a:rPr>
              <a:t> ellenére, egy 2023-ban közigazgatási perben született ítélet szerinti bírósági jogértelmezés szerint nem lehet időleges más célú hasznosítást engedélyezni. </a:t>
            </a:r>
          </a:p>
          <a:p>
            <a:pPr algn="just">
              <a:lnSpc>
                <a:spcPct val="115000"/>
              </a:lnSpc>
              <a:spcAft>
                <a:spcPts val="1000"/>
              </a:spcAft>
            </a:pPr>
            <a:r>
              <a:rPr lang="hu-HU" sz="1800" kern="100" dirty="0">
                <a:effectLst/>
                <a:latin typeface="Arial" panose="020B0604020202020204" pitchFamily="34" charset="0"/>
                <a:ea typeface="Calibri" panose="020F0502020204030204" pitchFamily="34" charset="0"/>
                <a:cs typeface="Calibri" panose="020F0502020204030204" pitchFamily="34" charset="0"/>
              </a:rPr>
              <a:t>A jogszabály módosítás előzménye </a:t>
            </a:r>
            <a:r>
              <a:rPr lang="hu-HU" sz="1800" kern="100" dirty="0">
                <a:effectLst/>
                <a:latin typeface="Arial" panose="020B0604020202020204" pitchFamily="34" charset="0"/>
                <a:ea typeface="Calibri" panose="020F0502020204030204" pitchFamily="34" charset="0"/>
                <a:cs typeface="Arial" panose="020B0604020202020204" pitchFamily="34" charset="0"/>
              </a:rPr>
              <a:t>a nemzetgazdaság működőképességének megőrzése céljából a nyersanyag-ellátás veszélyhelyzet időszaka alatt történő megfelelő biztosítása érdekében alkotott 78/2021. (II. 19.) Korm. rendelet volt, amely először átmeneti jelleggel mondta ki, hogy a termőföld időleges más célú hasznosítása a </a:t>
            </a:r>
            <a:r>
              <a:rPr lang="hu-HU" sz="1800" kern="100" dirty="0" err="1">
                <a:effectLst/>
                <a:latin typeface="Arial" panose="020B0604020202020204" pitchFamily="34" charset="0"/>
                <a:ea typeface="Calibri" panose="020F0502020204030204" pitchFamily="34" charset="0"/>
                <a:cs typeface="Arial" panose="020B0604020202020204" pitchFamily="34" charset="0"/>
              </a:rPr>
              <a:t>Tfvt</a:t>
            </a:r>
            <a:r>
              <a:rPr lang="hu-HU" sz="1800" kern="100" dirty="0">
                <a:effectLst/>
                <a:latin typeface="Arial" panose="020B0604020202020204" pitchFamily="34" charset="0"/>
                <a:ea typeface="Calibri" panose="020F0502020204030204" pitchFamily="34" charset="0"/>
                <a:cs typeface="Arial" panose="020B0604020202020204" pitchFamily="34" charset="0"/>
              </a:rPr>
              <a:t>. 15/B. §-</a:t>
            </a:r>
            <a:r>
              <a:rPr lang="hu-HU" sz="1800" kern="100" dirty="0" err="1">
                <a:effectLst/>
                <a:latin typeface="Arial" panose="020B0604020202020204" pitchFamily="34" charset="0"/>
                <a:ea typeface="Calibri" panose="020F0502020204030204" pitchFamily="34" charset="0"/>
                <a:cs typeface="Arial" panose="020B0604020202020204" pitchFamily="34" charset="0"/>
              </a:rPr>
              <a:t>ában</a:t>
            </a:r>
            <a:r>
              <a:rPr lang="hu-HU" sz="1800" kern="100" dirty="0">
                <a:effectLst/>
                <a:latin typeface="Arial" panose="020B0604020202020204" pitchFamily="34" charset="0"/>
                <a:ea typeface="Calibri" panose="020F0502020204030204" pitchFamily="34" charset="0"/>
                <a:cs typeface="Arial" panose="020B0604020202020204" pitchFamily="34" charset="0"/>
              </a:rPr>
              <a:t> meghatározott célból is engedélyezhető.</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p:txBody>
      </p:sp>
      <p:sp>
        <p:nvSpPr>
          <p:cNvPr id="4" name="Szövegdoboz 3">
            <a:extLst>
              <a:ext uri="{FF2B5EF4-FFF2-40B4-BE49-F238E27FC236}">
                <a16:creationId xmlns:a16="http://schemas.microsoft.com/office/drawing/2014/main" id="{CD3B86AE-BFCE-8912-FC18-BDE42BF4952D}"/>
              </a:ext>
            </a:extLst>
          </p:cNvPr>
          <p:cNvSpPr txBox="1"/>
          <p:nvPr/>
        </p:nvSpPr>
        <p:spPr>
          <a:xfrm>
            <a:off x="256032" y="6375704"/>
            <a:ext cx="2218944" cy="276999"/>
          </a:xfrm>
          <a:prstGeom prst="rect">
            <a:avLst/>
          </a:prstGeom>
          <a:noFill/>
        </p:spPr>
        <p:txBody>
          <a:bodyPr wrap="square">
            <a:spAutoFit/>
          </a:bodyPr>
          <a:lstStyle/>
          <a:p>
            <a:r>
              <a:rPr lang="hu-HU" sz="1200" kern="100" baseline="30000" dirty="0">
                <a:effectLst/>
                <a:latin typeface="Arial" panose="020B0604020202020204" pitchFamily="34" charset="0"/>
                <a:ea typeface="Calibri" panose="020F0502020204030204" pitchFamily="34" charset="0"/>
                <a:cs typeface="Calibri" panose="020F0502020204030204" pitchFamily="34" charset="0"/>
              </a:rPr>
              <a:t>14</a:t>
            </a:r>
            <a:r>
              <a:rPr lang="hu-HU" sz="1200" kern="100" dirty="0">
                <a:effectLst/>
                <a:latin typeface="Arial" panose="020B0604020202020204" pitchFamily="34" charset="0"/>
                <a:ea typeface="Calibri" panose="020F0502020204030204" pitchFamily="34" charset="0"/>
                <a:cs typeface="Calibri" panose="020F0502020204030204" pitchFamily="34" charset="0"/>
              </a:rPr>
              <a:t> </a:t>
            </a:r>
            <a:r>
              <a:rPr lang="hu-HU" sz="1200" dirty="0" err="1">
                <a:effectLst/>
                <a:latin typeface="Arial" panose="020B0604020202020204" pitchFamily="34" charset="0"/>
                <a:ea typeface="Calibri" panose="020F0502020204030204" pitchFamily="34" charset="0"/>
              </a:rPr>
              <a:t>Tfvt</a:t>
            </a:r>
            <a:r>
              <a:rPr lang="hu-HU" sz="1200" dirty="0">
                <a:effectLst/>
                <a:latin typeface="Arial" panose="020B0604020202020204" pitchFamily="34" charset="0"/>
                <a:ea typeface="Calibri" panose="020F0502020204030204" pitchFamily="34" charset="0"/>
              </a:rPr>
              <a:t>. 9. § (3) </a:t>
            </a:r>
            <a:r>
              <a:rPr lang="hu-HU" sz="1200" dirty="0" err="1">
                <a:effectLst/>
                <a:latin typeface="Arial" panose="020B0604020202020204" pitchFamily="34" charset="0"/>
                <a:ea typeface="Calibri" panose="020F0502020204030204" pitchFamily="34" charset="0"/>
              </a:rPr>
              <a:t>bek</a:t>
            </a:r>
            <a:endParaRPr lang="hu-HU" sz="1200" kern="100" dirty="0">
              <a:effectLst/>
              <a:latin typeface="Arial" panose="020B0604020202020204" pitchFamily="34" charset="0"/>
              <a:ea typeface="Calibri" panose="020F0502020204030204" pitchFamily="34" charset="0"/>
              <a:cs typeface="Calibri" panose="020F0502020204030204" pitchFamily="34" charset="0"/>
            </a:endParaRPr>
          </a:p>
        </p:txBody>
      </p:sp>
      <p:cxnSp>
        <p:nvCxnSpPr>
          <p:cNvPr id="5" name="Egyenes összekötő 4">
            <a:extLst>
              <a:ext uri="{FF2B5EF4-FFF2-40B4-BE49-F238E27FC236}">
                <a16:creationId xmlns:a16="http://schemas.microsoft.com/office/drawing/2014/main" id="{4362423D-8EDF-6FAC-5AB3-A49039367821}"/>
              </a:ext>
            </a:extLst>
          </p:cNvPr>
          <p:cNvCxnSpPr/>
          <p:nvPr/>
        </p:nvCxnSpPr>
        <p:spPr>
          <a:xfrm>
            <a:off x="329184" y="6387896"/>
            <a:ext cx="3084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18496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7F000684-770C-46C8-9639-C9E0B5371356}"/>
              </a:ext>
            </a:extLst>
          </p:cNvPr>
          <p:cNvSpPr>
            <a:spLocks noGrp="1"/>
          </p:cNvSpPr>
          <p:nvPr>
            <p:ph type="body" idx="21"/>
          </p:nvPr>
        </p:nvSpPr>
        <p:spPr>
          <a:xfrm>
            <a:off x="561472" y="2952666"/>
            <a:ext cx="7005054" cy="1477328"/>
          </a:xfrm>
        </p:spPr>
        <p:txBody>
          <a:bodyPr/>
          <a:lstStyle/>
          <a:p>
            <a:r>
              <a:rPr lang="hu-HU" dirty="0"/>
              <a:t>Köszönjük megtisztelő figyelmüket!</a:t>
            </a:r>
          </a:p>
          <a:p>
            <a:r>
              <a:rPr lang="hu-HU" dirty="0"/>
              <a:t>Jó szerencsét!</a:t>
            </a:r>
          </a:p>
        </p:txBody>
      </p:sp>
      <p:sp>
        <p:nvSpPr>
          <p:cNvPr id="3" name="Szöveg helye 2">
            <a:extLst>
              <a:ext uri="{FF2B5EF4-FFF2-40B4-BE49-F238E27FC236}">
                <a16:creationId xmlns:a16="http://schemas.microsoft.com/office/drawing/2014/main" id="{57448141-5097-4CDA-8AE9-38356571058B}"/>
              </a:ext>
            </a:extLst>
          </p:cNvPr>
          <p:cNvSpPr>
            <a:spLocks noGrp="1"/>
          </p:cNvSpPr>
          <p:nvPr>
            <p:ph type="body" idx="25"/>
          </p:nvPr>
        </p:nvSpPr>
        <p:spPr/>
        <p:txBody>
          <a:bodyPr/>
          <a:lstStyle/>
          <a:p>
            <a:endParaRPr lang="hu-HU"/>
          </a:p>
        </p:txBody>
      </p:sp>
      <p:sp>
        <p:nvSpPr>
          <p:cNvPr id="5" name="Szövegdoboz 4">
            <a:extLst>
              <a:ext uri="{FF2B5EF4-FFF2-40B4-BE49-F238E27FC236}">
                <a16:creationId xmlns:a16="http://schemas.microsoft.com/office/drawing/2014/main" id="{83CB380B-558C-7CDD-53F5-9C3B2C7FF410}"/>
              </a:ext>
            </a:extLst>
          </p:cNvPr>
          <p:cNvSpPr txBox="1"/>
          <p:nvPr/>
        </p:nvSpPr>
        <p:spPr>
          <a:xfrm>
            <a:off x="4310032" y="5722656"/>
            <a:ext cx="3571936" cy="369332"/>
          </a:xfrm>
          <a:prstGeom prst="rect">
            <a:avLst/>
          </a:prstGeom>
          <a:noFill/>
        </p:spPr>
        <p:txBody>
          <a:bodyPr wrap="square">
            <a:spAutoFit/>
          </a:bodyPr>
          <a:lstStyle/>
          <a:p>
            <a:r>
              <a:rPr lang="hu-HU" dirty="0"/>
              <a:t>https://ecovis.hu/blogok/</a:t>
            </a:r>
            <a:r>
              <a:rPr lang="hu-HU" dirty="0">
                <a:latin typeface="Arial" panose="020B0604020202020204" pitchFamily="34" charset="0"/>
                <a:cs typeface="Arial" panose="020B0604020202020204" pitchFamily="34" charset="0"/>
              </a:rPr>
              <a:t>banyajog</a:t>
            </a:r>
          </a:p>
        </p:txBody>
      </p:sp>
      <p:sp>
        <p:nvSpPr>
          <p:cNvPr id="7" name="Szövegdoboz 6">
            <a:extLst>
              <a:ext uri="{FF2B5EF4-FFF2-40B4-BE49-F238E27FC236}">
                <a16:creationId xmlns:a16="http://schemas.microsoft.com/office/drawing/2014/main" id="{542F828C-EF51-BEC1-463C-3DAF0620676E}"/>
              </a:ext>
            </a:extLst>
          </p:cNvPr>
          <p:cNvSpPr txBox="1"/>
          <p:nvPr/>
        </p:nvSpPr>
        <p:spPr>
          <a:xfrm>
            <a:off x="561472" y="4897674"/>
            <a:ext cx="6096000" cy="1477328"/>
          </a:xfrm>
          <a:prstGeom prst="rect">
            <a:avLst/>
          </a:prstGeom>
          <a:noFill/>
        </p:spPr>
        <p:txBody>
          <a:bodyPr wrap="square">
            <a:spAutoFit/>
          </a:bodyPr>
          <a:lstStyle/>
          <a:p>
            <a:r>
              <a:rPr lang="hu-HU" b="1" i="0" dirty="0">
                <a:solidFill>
                  <a:srgbClr val="333333"/>
                </a:solidFill>
                <a:effectLst/>
                <a:latin typeface="Arial" panose="020B0604020202020204" pitchFamily="34" charset="0"/>
                <a:cs typeface="Arial" panose="020B0604020202020204" pitchFamily="34" charset="0"/>
              </a:rPr>
              <a:t>Dr. Jean Kornél</a:t>
            </a:r>
          </a:p>
          <a:p>
            <a:r>
              <a:rPr lang="hu-HU" b="0" i="0" dirty="0">
                <a:solidFill>
                  <a:srgbClr val="333333"/>
                </a:solidFill>
                <a:effectLst/>
                <a:latin typeface="Arial" panose="020B0604020202020204" pitchFamily="34" charset="0"/>
                <a:cs typeface="Arial" panose="020B0604020202020204" pitchFamily="34" charset="0"/>
              </a:rPr>
              <a:t>Ügyvéd </a:t>
            </a:r>
            <a:endParaRPr lang="hu-HU" b="1" dirty="0">
              <a:solidFill>
                <a:srgbClr val="333333"/>
              </a:solidFill>
              <a:latin typeface="Arial" panose="020B0604020202020204" pitchFamily="34" charset="0"/>
              <a:cs typeface="Arial" panose="020B0604020202020204" pitchFamily="34" charset="0"/>
            </a:endParaRPr>
          </a:p>
          <a:p>
            <a:pPr algn="l"/>
            <a:r>
              <a:rPr lang="hu-HU" b="0" i="0" u="none" strike="noStrike" dirty="0">
                <a:solidFill>
                  <a:srgbClr val="777777"/>
                </a:solidFill>
                <a:effectLst/>
                <a:latin typeface="Arial" panose="020B0604020202020204" pitchFamily="34" charset="0"/>
                <a:cs typeface="Arial" panose="020B0604020202020204" pitchFamily="34" charset="0"/>
                <a:hlinkClick r:id="rId3"/>
              </a:rPr>
              <a:t>kornel.jean@ecovis.hu</a:t>
            </a:r>
            <a:endParaRPr lang="hu-HU" b="0" i="0" dirty="0">
              <a:solidFill>
                <a:srgbClr val="333333"/>
              </a:solidFill>
              <a:effectLst/>
              <a:latin typeface="Arial" panose="020B0604020202020204" pitchFamily="34" charset="0"/>
              <a:cs typeface="Arial" panose="020B0604020202020204" pitchFamily="34" charset="0"/>
            </a:endParaRPr>
          </a:p>
          <a:p>
            <a:pPr algn="l"/>
            <a:r>
              <a:rPr lang="hu-HU" b="0" i="0" dirty="0">
                <a:solidFill>
                  <a:srgbClr val="333333"/>
                </a:solidFill>
                <a:effectLst/>
                <a:latin typeface="Arial" panose="020B0604020202020204" pitchFamily="34" charset="0"/>
                <a:cs typeface="Arial" panose="020B0604020202020204" pitchFamily="34" charset="0"/>
              </a:rPr>
              <a:t>+36 1 439 11 66</a:t>
            </a:r>
          </a:p>
          <a:p>
            <a:endParaRPr lang="hu-HU" dirty="0"/>
          </a:p>
        </p:txBody>
      </p:sp>
    </p:spTree>
    <p:extLst>
      <p:ext uri="{BB962C8B-B14F-4D97-AF65-F5344CB8AC3E}">
        <p14:creationId xmlns:p14="http://schemas.microsoft.com/office/powerpoint/2010/main" val="198849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AE4C1D-E169-4AB0-9C1A-D4A53BB2D4C6}"/>
              </a:ext>
            </a:extLst>
          </p:cNvPr>
          <p:cNvSpPr>
            <a:spLocks noGrp="1"/>
          </p:cNvSpPr>
          <p:nvPr>
            <p:ph type="title"/>
          </p:nvPr>
        </p:nvSpPr>
        <p:spPr>
          <a:xfrm>
            <a:off x="551849" y="1104381"/>
            <a:ext cx="6930190" cy="529347"/>
          </a:xfrm>
        </p:spPr>
        <p:txBody>
          <a:bodyPr>
            <a:normAutofit/>
          </a:bodyPr>
          <a:lstStyle/>
          <a:p>
            <a:r>
              <a:rPr lang="hu-HU" b="1" dirty="0"/>
              <a:t>I. Téma jelentősége</a:t>
            </a:r>
          </a:p>
        </p:txBody>
      </p:sp>
      <p:sp>
        <p:nvSpPr>
          <p:cNvPr id="3" name="Tartalom helye 2">
            <a:extLst>
              <a:ext uri="{FF2B5EF4-FFF2-40B4-BE49-F238E27FC236}">
                <a16:creationId xmlns:a16="http://schemas.microsoft.com/office/drawing/2014/main" id="{F7B39AE7-04EC-45A0-AED8-9A935E189077}"/>
              </a:ext>
            </a:extLst>
          </p:cNvPr>
          <p:cNvSpPr>
            <a:spLocks noGrp="1"/>
          </p:cNvSpPr>
          <p:nvPr>
            <p:ph sz="half" idx="12"/>
          </p:nvPr>
        </p:nvSpPr>
        <p:spPr>
          <a:xfrm>
            <a:off x="919534" y="1963155"/>
            <a:ext cx="6849979" cy="1525524"/>
          </a:xfrm>
        </p:spPr>
        <p:txBody>
          <a:bodyPr>
            <a:normAutofit/>
          </a:bodyPr>
          <a:lstStyle/>
          <a:p>
            <a:pPr marL="0" indent="0" algn="just">
              <a:lnSpc>
                <a:spcPct val="100000"/>
              </a:lnSpc>
              <a:spcBef>
                <a:spcPts val="0"/>
              </a:spcBef>
              <a:buNone/>
            </a:pPr>
            <a:r>
              <a:rPr lang="hu-HU" dirty="0"/>
              <a:t>A termőföld más célú hasznosításával járó engedélyezési, jóváhagyási vagy tudomásulvételi (a továbbiakban együtt: </a:t>
            </a:r>
            <a:r>
              <a:rPr lang="hu-HU" b="1" u="sng" dirty="0"/>
              <a:t>engedélyezési</a:t>
            </a:r>
            <a:r>
              <a:rPr lang="hu-HU" dirty="0"/>
              <a:t>) eljárásban érdemi döntés a termőföld más célú hasznosításának engedélyezéséről szóló ingatlanügyi hatósági határozat figyelembevételével hozható</a:t>
            </a:r>
            <a:r>
              <a:rPr lang="hu-HU" baseline="30000" dirty="0"/>
              <a:t>1</a:t>
            </a:r>
            <a:r>
              <a:rPr lang="hu-HU" dirty="0"/>
              <a:t>.</a:t>
            </a:r>
          </a:p>
          <a:p>
            <a:pPr marL="0" indent="0" algn="just">
              <a:lnSpc>
                <a:spcPct val="100000"/>
              </a:lnSpc>
              <a:spcBef>
                <a:spcPts val="0"/>
              </a:spcBef>
              <a:buNone/>
            </a:pPr>
            <a:endParaRPr lang="hu-HU" dirty="0"/>
          </a:p>
        </p:txBody>
      </p:sp>
      <p:sp>
        <p:nvSpPr>
          <p:cNvPr id="4" name="Tartalom helye 2">
            <a:extLst>
              <a:ext uri="{FF2B5EF4-FFF2-40B4-BE49-F238E27FC236}">
                <a16:creationId xmlns:a16="http://schemas.microsoft.com/office/drawing/2014/main" id="{3D498022-2935-0906-657B-C13482F06EB1}"/>
              </a:ext>
            </a:extLst>
          </p:cNvPr>
          <p:cNvSpPr txBox="1">
            <a:spLocks/>
          </p:cNvSpPr>
          <p:nvPr/>
        </p:nvSpPr>
        <p:spPr>
          <a:xfrm>
            <a:off x="919534" y="3853193"/>
            <a:ext cx="6849979" cy="1418842"/>
          </a:xfrm>
          <a:prstGeom prst="rect">
            <a:avLst/>
          </a:prstGeom>
        </p:spPr>
        <p:txBody>
          <a:bodyPr>
            <a:normAutofit/>
          </a:bodyPr>
          <a:lstStyle>
            <a:lvl1pPr marL="228600" indent="-228600" algn="l" defTabSz="914400" rtl="0" eaLnBrk="1" latinLnBrk="0" hangingPunct="1">
              <a:lnSpc>
                <a:spcPct val="90000"/>
              </a:lnSpc>
              <a:spcBef>
                <a:spcPts val="1000"/>
              </a:spcBef>
              <a:buClr>
                <a:srgbClr val="CD1533"/>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D1533"/>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D1533"/>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D1533"/>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hu-HU" dirty="0"/>
              <a:t>A fő szabálytól eltérés, hogy az építőipari nyers- és alapanyagok esetében az előkutatási célból történő termőföld-igénybevétel esetén nem kell más célú hasznosítási engedélyt szerezni</a:t>
            </a:r>
            <a:r>
              <a:rPr lang="hu-HU" baseline="30000" dirty="0"/>
              <a:t>2</a:t>
            </a:r>
            <a:r>
              <a:rPr lang="hu-HU" dirty="0"/>
              <a:t>  a Bt. rendelkezése szerint.</a:t>
            </a:r>
          </a:p>
          <a:p>
            <a:pPr marL="0" indent="0" algn="just">
              <a:buFont typeface="Arial" panose="020B0604020202020204" pitchFamily="34" charset="0"/>
              <a:buNone/>
            </a:pPr>
            <a:endParaRPr lang="hu-HU" dirty="0"/>
          </a:p>
        </p:txBody>
      </p:sp>
      <p:sp>
        <p:nvSpPr>
          <p:cNvPr id="6" name="Tartalom helye 2">
            <a:extLst>
              <a:ext uri="{FF2B5EF4-FFF2-40B4-BE49-F238E27FC236}">
                <a16:creationId xmlns:a16="http://schemas.microsoft.com/office/drawing/2014/main" id="{43CBF5FD-2296-663F-05CB-B8CD7173D0A7}"/>
              </a:ext>
            </a:extLst>
          </p:cNvPr>
          <p:cNvSpPr txBox="1">
            <a:spLocks/>
          </p:cNvSpPr>
          <p:nvPr/>
        </p:nvSpPr>
        <p:spPr>
          <a:xfrm>
            <a:off x="340414" y="5272035"/>
            <a:ext cx="6849979" cy="1418842"/>
          </a:xfrm>
          <a:prstGeom prst="rect">
            <a:avLst/>
          </a:prstGeom>
        </p:spPr>
        <p:txBody>
          <a:bodyPr>
            <a:normAutofit/>
          </a:bodyPr>
          <a:lstStyle>
            <a:lvl1pPr marL="228600" indent="-228600" algn="l" defTabSz="914400" rtl="0" eaLnBrk="1" latinLnBrk="0" hangingPunct="1">
              <a:lnSpc>
                <a:spcPct val="90000"/>
              </a:lnSpc>
              <a:spcBef>
                <a:spcPts val="1000"/>
              </a:spcBef>
              <a:buClr>
                <a:srgbClr val="CD1533"/>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D1533"/>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D1533"/>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D1533"/>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hu-HU" dirty="0"/>
          </a:p>
        </p:txBody>
      </p:sp>
      <p:sp>
        <p:nvSpPr>
          <p:cNvPr id="8" name="Szövegdoboz 7">
            <a:extLst>
              <a:ext uri="{FF2B5EF4-FFF2-40B4-BE49-F238E27FC236}">
                <a16:creationId xmlns:a16="http://schemas.microsoft.com/office/drawing/2014/main" id="{42AE0F9E-F767-57C0-350B-B4EFF4951377}"/>
              </a:ext>
            </a:extLst>
          </p:cNvPr>
          <p:cNvSpPr txBox="1"/>
          <p:nvPr/>
        </p:nvSpPr>
        <p:spPr>
          <a:xfrm>
            <a:off x="340414" y="6127760"/>
            <a:ext cx="6096000" cy="461665"/>
          </a:xfrm>
          <a:prstGeom prst="rect">
            <a:avLst/>
          </a:prstGeom>
          <a:noFill/>
        </p:spPr>
        <p:txBody>
          <a:bodyPr wrap="square">
            <a:spAutoFit/>
          </a:bodyPr>
          <a:lstStyle/>
          <a:p>
            <a:r>
              <a:rPr lang="hu-HU" sz="1200" baseline="30000" dirty="0">
                <a:solidFill>
                  <a:schemeClr val="bg2">
                    <a:lumMod val="25000"/>
                  </a:schemeClr>
                </a:solidFill>
                <a:latin typeface="Arial" panose="020B0604020202020204" pitchFamily="34" charset="0"/>
                <a:cs typeface="Arial" panose="020B0604020202020204" pitchFamily="34" charset="0"/>
              </a:rPr>
              <a:t>1</a:t>
            </a:r>
            <a:r>
              <a:rPr lang="hu-HU" sz="1200" dirty="0">
                <a:solidFill>
                  <a:schemeClr val="bg2">
                    <a:lumMod val="25000"/>
                  </a:schemeClr>
                </a:solidFill>
                <a:latin typeface="Arial" panose="020B0604020202020204" pitchFamily="34" charset="0"/>
                <a:cs typeface="Arial" panose="020B0604020202020204" pitchFamily="34" charset="0"/>
              </a:rPr>
              <a:t> </a:t>
            </a:r>
            <a:r>
              <a:rPr lang="nl-NL" sz="1200" dirty="0">
                <a:solidFill>
                  <a:schemeClr val="bg2">
                    <a:lumMod val="25000"/>
                  </a:schemeClr>
                </a:solidFill>
                <a:latin typeface="Arial" panose="020B0604020202020204" pitchFamily="34" charset="0"/>
                <a:cs typeface="Arial" panose="020B0604020202020204" pitchFamily="34" charset="0"/>
              </a:rPr>
              <a:t>Tfvt. 10. § (3) bek.</a:t>
            </a:r>
          </a:p>
          <a:p>
            <a:r>
              <a:rPr lang="hu-HU" sz="1200" baseline="30000" dirty="0">
                <a:solidFill>
                  <a:schemeClr val="bg2">
                    <a:lumMod val="25000"/>
                  </a:schemeClr>
                </a:solidFill>
                <a:latin typeface="Arial" panose="020B0604020202020204" pitchFamily="34" charset="0"/>
                <a:cs typeface="Arial" panose="020B0604020202020204" pitchFamily="34" charset="0"/>
              </a:rPr>
              <a:t>2 </a:t>
            </a:r>
            <a:r>
              <a:rPr lang="nl-NL" sz="1200" dirty="0">
                <a:solidFill>
                  <a:schemeClr val="bg2">
                    <a:lumMod val="25000"/>
                  </a:schemeClr>
                </a:solidFill>
                <a:latin typeface="Arial" panose="020B0604020202020204" pitchFamily="34" charset="0"/>
                <a:cs typeface="Arial" panose="020B0604020202020204" pitchFamily="34" charset="0"/>
              </a:rPr>
              <a:t>Bt. 4. § (6) bek.</a:t>
            </a:r>
            <a:endParaRPr lang="hu-HU" sz="1200" dirty="0">
              <a:solidFill>
                <a:schemeClr val="bg2">
                  <a:lumMod val="25000"/>
                </a:schemeClr>
              </a:solidFill>
              <a:latin typeface="Arial" panose="020B0604020202020204" pitchFamily="34" charset="0"/>
              <a:cs typeface="Arial" panose="020B0604020202020204" pitchFamily="34" charset="0"/>
            </a:endParaRPr>
          </a:p>
        </p:txBody>
      </p:sp>
      <p:cxnSp>
        <p:nvCxnSpPr>
          <p:cNvPr id="10" name="Egyenes összekötő 9">
            <a:extLst>
              <a:ext uri="{FF2B5EF4-FFF2-40B4-BE49-F238E27FC236}">
                <a16:creationId xmlns:a16="http://schemas.microsoft.com/office/drawing/2014/main" id="{E66BD34A-80D8-1366-E987-9DA3388FBBC8}"/>
              </a:ext>
            </a:extLst>
          </p:cNvPr>
          <p:cNvCxnSpPr/>
          <p:nvPr/>
        </p:nvCxnSpPr>
        <p:spPr>
          <a:xfrm>
            <a:off x="340414" y="6120384"/>
            <a:ext cx="1939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7964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 helye 6">
            <a:extLst>
              <a:ext uri="{FF2B5EF4-FFF2-40B4-BE49-F238E27FC236}">
                <a16:creationId xmlns:a16="http://schemas.microsoft.com/office/drawing/2014/main" id="{19C0E6B9-ACFF-705F-E573-D5B20B129909}"/>
              </a:ext>
            </a:extLst>
          </p:cNvPr>
          <p:cNvSpPr>
            <a:spLocks noGrp="1"/>
          </p:cNvSpPr>
          <p:nvPr>
            <p:ph type="body" idx="1"/>
          </p:nvPr>
        </p:nvSpPr>
        <p:spPr>
          <a:xfrm>
            <a:off x="1168266" y="1211061"/>
            <a:ext cx="9855468" cy="1029219"/>
          </a:xfrm>
        </p:spPr>
        <p:txBody>
          <a:bodyPr/>
          <a:lstStyle/>
          <a:p>
            <a:pPr algn="just"/>
            <a:r>
              <a:rPr lang="hu-HU" sz="2200" kern="100" dirty="0">
                <a:effectLst/>
                <a:latin typeface="Arial" panose="020B0604020202020204" pitchFamily="34" charset="0"/>
                <a:ea typeface="Calibri" panose="020F0502020204030204" pitchFamily="34" charset="0"/>
                <a:cs typeface="Calibri" panose="020F0502020204030204" pitchFamily="34" charset="0"/>
              </a:rPr>
              <a:t>Érdekes anomália, hogy a </a:t>
            </a:r>
            <a:r>
              <a:rPr lang="hu-HU" sz="2200" kern="100" dirty="0" err="1">
                <a:effectLst/>
                <a:latin typeface="Arial" panose="020B0604020202020204" pitchFamily="34" charset="0"/>
                <a:ea typeface="Calibri" panose="020F0502020204030204" pitchFamily="34" charset="0"/>
                <a:cs typeface="Calibri" panose="020F0502020204030204" pitchFamily="34" charset="0"/>
              </a:rPr>
              <a:t>Tfvt</a:t>
            </a:r>
            <a:r>
              <a:rPr lang="hu-HU" sz="2200" kern="100" dirty="0">
                <a:effectLst/>
                <a:latin typeface="Arial" panose="020B0604020202020204" pitchFamily="34" charset="0"/>
                <a:ea typeface="Calibri" panose="020F0502020204030204" pitchFamily="34" charset="0"/>
                <a:cs typeface="Calibri" panose="020F0502020204030204" pitchFamily="34" charset="0"/>
              </a:rPr>
              <a:t>. szerint ugyanakkor a termőföldet az ingatlanügyi hatóság engedélyével lehet más célra hasznosítani. A kivétel szabályok között a Bt. vonatkozó rendelkezése nincs feltűntetve. </a:t>
            </a:r>
          </a:p>
        </p:txBody>
      </p:sp>
      <p:sp>
        <p:nvSpPr>
          <p:cNvPr id="8" name="Szöveg helye 6">
            <a:extLst>
              <a:ext uri="{FF2B5EF4-FFF2-40B4-BE49-F238E27FC236}">
                <a16:creationId xmlns:a16="http://schemas.microsoft.com/office/drawing/2014/main" id="{510CB301-B5A0-0BEB-C3B5-20FE97C7AABF}"/>
              </a:ext>
            </a:extLst>
          </p:cNvPr>
          <p:cNvSpPr txBox="1">
            <a:spLocks/>
          </p:cNvSpPr>
          <p:nvPr/>
        </p:nvSpPr>
        <p:spPr>
          <a:xfrm>
            <a:off x="1168266" y="2842762"/>
            <a:ext cx="9855468" cy="1172475"/>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hu-HU" sz="2200" dirty="0">
                <a:effectLst/>
                <a:latin typeface="Arial" panose="020B0604020202020204" pitchFamily="34" charset="0"/>
                <a:ea typeface="Calibri" panose="020F0502020204030204" pitchFamily="34" charset="0"/>
                <a:cs typeface="Calibri" panose="020F0502020204030204" pitchFamily="34" charset="0"/>
              </a:rPr>
              <a:t>Ennek azért van jelentősége, mert az engedély hiánya esetén a más hatóságok által kiadott engedélyek nem mentesítik az </a:t>
            </a:r>
            <a:r>
              <a:rPr lang="hu-HU" sz="2200" dirty="0" err="1">
                <a:effectLst/>
                <a:latin typeface="Arial" panose="020B0604020202020204" pitchFamily="34" charset="0"/>
                <a:ea typeface="Calibri" panose="020F0502020204030204" pitchFamily="34" charset="0"/>
                <a:cs typeface="Calibri" panose="020F0502020204030204" pitchFamily="34" charset="0"/>
              </a:rPr>
              <a:t>igénybevevőt</a:t>
            </a:r>
            <a:r>
              <a:rPr lang="hu-HU" sz="2200" dirty="0">
                <a:effectLst/>
                <a:latin typeface="Arial" panose="020B0604020202020204" pitchFamily="34" charset="0"/>
                <a:ea typeface="Calibri" panose="020F0502020204030204" pitchFamily="34" charset="0"/>
                <a:cs typeface="Calibri" panose="020F0502020204030204" pitchFamily="34" charset="0"/>
              </a:rPr>
              <a:t> az e törvényben foglalt jogkövetkezmények alól. </a:t>
            </a:r>
            <a:endParaRPr lang="hu-HU" sz="2200" kern="1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017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zövegdoboz 11">
            <a:extLst>
              <a:ext uri="{FF2B5EF4-FFF2-40B4-BE49-F238E27FC236}">
                <a16:creationId xmlns:a16="http://schemas.microsoft.com/office/drawing/2014/main" id="{6ABED24F-F45A-200A-F049-48CCE8CB4B5D}"/>
              </a:ext>
            </a:extLst>
          </p:cNvPr>
          <p:cNvSpPr txBox="1"/>
          <p:nvPr/>
        </p:nvSpPr>
        <p:spPr>
          <a:xfrm>
            <a:off x="471550" y="536463"/>
            <a:ext cx="4368602" cy="1392194"/>
          </a:xfrm>
          <a:prstGeom prst="rect">
            <a:avLst/>
          </a:prstGeom>
        </p:spPr>
        <p:txBody>
          <a:bodyPr vert="horz" lIns="91440" tIns="45720" rIns="91440" bIns="45720" rtlCol="0" anchor="b">
            <a:normAutofit/>
          </a:bodyPr>
          <a:lstStyle/>
          <a:p>
            <a:pPr algn="just">
              <a:lnSpc>
                <a:spcPct val="90000"/>
              </a:lnSpc>
              <a:spcBef>
                <a:spcPct val="0"/>
              </a:spcBef>
              <a:spcAft>
                <a:spcPts val="1000"/>
              </a:spcAft>
            </a:pP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Az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ingatlanügyi</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hatóság</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határozatának</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hiánya</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esetén</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az</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eljáró</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hatóság</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az</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engedélyezési</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eljárását</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r>
              <a:rPr lang="en-US" sz="2200" dirty="0" err="1">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felfüggeszti</a:t>
            </a:r>
            <a:r>
              <a:rPr lang="en-US" sz="2200" dirty="0">
                <a:solidFill>
                  <a:schemeClr val="tx1">
                    <a:lumMod val="65000"/>
                    <a:lumOff val="35000"/>
                  </a:schemeClr>
                </a:solidFill>
                <a:effectLst/>
                <a:latin typeface="Arial" panose="020B0604020202020204" pitchFamily="34" charset="0"/>
                <a:ea typeface="ADLaM Display" panose="020F0502020204030204" pitchFamily="2" charset="0"/>
                <a:cs typeface="Arial" panose="020B0604020202020204" pitchFamily="34" charset="0"/>
              </a:rPr>
              <a:t>. </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ép 2" descr="A képen közlekedés, kültéri, jármű, Építési munkagép látható&#10;&#10;Automatikusan generált leírás">
            <a:extLst>
              <a:ext uri="{FF2B5EF4-FFF2-40B4-BE49-F238E27FC236}">
                <a16:creationId xmlns:a16="http://schemas.microsoft.com/office/drawing/2014/main" id="{156FCBC9-367E-BE54-EDCA-CBECC74B5428}"/>
              </a:ext>
            </a:extLst>
          </p:cNvPr>
          <p:cNvPicPr>
            <a:picLocks noChangeAspect="1"/>
          </p:cNvPicPr>
          <p:nvPr/>
        </p:nvPicPr>
        <p:blipFill rotWithShape="1">
          <a:blip r:embed="rId3">
            <a:extLst>
              <a:ext uri="{28A0092B-C50C-407E-A947-70E740481C1C}">
                <a14:useLocalDpi xmlns:a14="http://schemas.microsoft.com/office/drawing/2010/main" val="0"/>
              </a:ext>
            </a:extLst>
          </a:blip>
          <a:srcRect l="2666" r="303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Szövegdoboz 7">
            <a:extLst>
              <a:ext uri="{FF2B5EF4-FFF2-40B4-BE49-F238E27FC236}">
                <a16:creationId xmlns:a16="http://schemas.microsoft.com/office/drawing/2014/main" id="{888C1738-1EA5-7CEE-D890-1D19033F056F}"/>
              </a:ext>
            </a:extLst>
          </p:cNvPr>
          <p:cNvSpPr txBox="1"/>
          <p:nvPr/>
        </p:nvSpPr>
        <p:spPr>
          <a:xfrm>
            <a:off x="231648" y="3001306"/>
            <a:ext cx="5078529" cy="3493905"/>
          </a:xfrm>
          <a:prstGeom prst="rect">
            <a:avLst/>
          </a:prstGeom>
          <a:noFill/>
        </p:spPr>
        <p:txBody>
          <a:bodyPr wrap="square">
            <a:spAutoFit/>
          </a:bodyPr>
          <a:lstStyle/>
          <a:p>
            <a:pPr>
              <a:lnSpc>
                <a:spcPct val="115000"/>
              </a:lnSpc>
              <a:spcAft>
                <a:spcPts val="1000"/>
              </a:spcAft>
            </a:pPr>
            <a:r>
              <a:rPr lang="hu-HU" sz="2800" b="1" kern="100" dirty="0">
                <a:solidFill>
                  <a:srgbClr val="FF0000"/>
                </a:solidFill>
                <a:effectLst/>
                <a:latin typeface="Arial" panose="020B0604020202020204" pitchFamily="34" charset="0"/>
                <a:ea typeface="Calibri" panose="020F0502020204030204" pitchFamily="34" charset="0"/>
                <a:cs typeface="Calibri" panose="020F0502020204030204" pitchFamily="34" charset="0"/>
              </a:rPr>
              <a:t>II. Alapvető szabályok</a:t>
            </a:r>
            <a:endParaRPr lang="hu-HU" sz="1800" kern="100" dirty="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p>
            <a:pPr>
              <a:lnSpc>
                <a:spcPct val="115000"/>
              </a:lnSpc>
              <a:spcAft>
                <a:spcPts val="1000"/>
              </a:spcAft>
            </a:pPr>
            <a:r>
              <a:rPr lang="hu-HU" sz="1800" u="sng" kern="100" dirty="0">
                <a:solidFill>
                  <a:schemeClr val="tx1">
                    <a:lumMod val="75000"/>
                    <a:lumOff val="25000"/>
                  </a:schemeClr>
                </a:solidFill>
                <a:effectLst/>
                <a:latin typeface="Arial" panose="020B0604020202020204" pitchFamily="34" charset="0"/>
                <a:ea typeface="Calibri" panose="020F0502020204030204" pitchFamily="34" charset="0"/>
                <a:cs typeface="Calibri" panose="020F0502020204030204" pitchFamily="34" charset="0"/>
              </a:rPr>
              <a:t>Engedély jelentősége:</a:t>
            </a:r>
            <a:endParaRPr lang="hu-HU" sz="1800" kern="100" dirty="0">
              <a:solidFill>
                <a:schemeClr val="tx1">
                  <a:lumMod val="75000"/>
                  <a:lumOff val="25000"/>
                </a:schemeClr>
              </a:solidFill>
              <a:effectLst/>
              <a:latin typeface="Arial" panose="020B0604020202020204" pitchFamily="34" charset="0"/>
              <a:ea typeface="Calibri" panose="020F0502020204030204" pitchFamily="34" charset="0"/>
              <a:cs typeface="Calibri" panose="020F0502020204030204" pitchFamily="34" charset="0"/>
            </a:endParaRPr>
          </a:p>
          <a:p>
            <a:pPr>
              <a:lnSpc>
                <a:spcPct val="115000"/>
              </a:lnSpc>
              <a:spcAft>
                <a:spcPts val="1000"/>
              </a:spcAft>
            </a:pPr>
            <a:r>
              <a:rPr lang="hu-HU" sz="1800" kern="100" dirty="0">
                <a:solidFill>
                  <a:schemeClr val="tx1">
                    <a:lumMod val="75000"/>
                    <a:lumOff val="25000"/>
                  </a:schemeClr>
                </a:solidFill>
                <a:effectLst/>
                <a:latin typeface="Arial" panose="020B0604020202020204" pitchFamily="34" charset="0"/>
                <a:ea typeface="Calibri" panose="020F0502020204030204" pitchFamily="34" charset="0"/>
                <a:cs typeface="Calibri" panose="020F0502020204030204" pitchFamily="34" charset="0"/>
              </a:rPr>
              <a:t>A külfejtéses bányászati tevékenység végzéséhez szükséges műszaki üzemi terv jóváhagyásának szükségszerű előfeltétele a végleges más célú hasznosítási engedély. </a:t>
            </a:r>
          </a:p>
          <a:p>
            <a:pPr>
              <a:lnSpc>
                <a:spcPct val="115000"/>
              </a:lnSpc>
              <a:spcAft>
                <a:spcPts val="1000"/>
              </a:spcAft>
            </a:pPr>
            <a:r>
              <a:rPr lang="hu-HU" sz="1800" kern="100" dirty="0">
                <a:solidFill>
                  <a:schemeClr val="tx1">
                    <a:lumMod val="75000"/>
                    <a:lumOff val="25000"/>
                  </a:schemeClr>
                </a:solidFill>
                <a:effectLst/>
                <a:latin typeface="Arial" panose="020B0604020202020204" pitchFamily="34" charset="0"/>
                <a:ea typeface="Calibri" panose="020F0502020204030204" pitchFamily="34" charset="0"/>
                <a:cs typeface="Calibri" panose="020F0502020204030204" pitchFamily="34" charset="0"/>
              </a:rPr>
              <a:t>Az ingatlanügyi hatóság határozatának hiánya esetén az eljáró hatóság az engedélyezési eljárását felfüggeszti. </a:t>
            </a:r>
          </a:p>
        </p:txBody>
      </p:sp>
    </p:spTree>
    <p:extLst>
      <p:ext uri="{BB962C8B-B14F-4D97-AF65-F5344CB8AC3E}">
        <p14:creationId xmlns:p14="http://schemas.microsoft.com/office/powerpoint/2010/main" val="255118456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603EEA66-23D0-CFA3-2F38-BB5C488F749E}"/>
              </a:ext>
            </a:extLst>
          </p:cNvPr>
          <p:cNvSpPr>
            <a:spLocks noGrp="1"/>
          </p:cNvSpPr>
          <p:nvPr>
            <p:ph sz="half" idx="2"/>
          </p:nvPr>
        </p:nvSpPr>
        <p:spPr>
          <a:xfrm>
            <a:off x="816864" y="768097"/>
            <a:ext cx="10536936" cy="2828543"/>
          </a:xfrm>
        </p:spPr>
        <p:txBody>
          <a:bodyPr>
            <a:normAutofit/>
          </a:bodyPr>
          <a:lstStyle/>
          <a:p>
            <a:pPr marL="0" indent="0" algn="just">
              <a:lnSpc>
                <a:spcPct val="115000"/>
              </a:lnSpc>
              <a:spcAft>
                <a:spcPts val="1000"/>
              </a:spcAft>
              <a:buNone/>
            </a:pPr>
            <a:r>
              <a:rPr lang="hu-HU" sz="1800" u="sng" kern="100" dirty="0" err="1">
                <a:effectLst/>
                <a:latin typeface="Arial" panose="020B0604020202020204" pitchFamily="34" charset="0"/>
                <a:ea typeface="Calibri" panose="020F0502020204030204" pitchFamily="34" charset="0"/>
                <a:cs typeface="Calibri" panose="020F0502020204030204" pitchFamily="34" charset="0"/>
              </a:rPr>
              <a:t>Lehumuszolás</a:t>
            </a:r>
            <a:r>
              <a:rPr lang="hu-HU" sz="1800" u="sng" kern="100" dirty="0">
                <a:effectLst/>
                <a:latin typeface="Arial" panose="020B0604020202020204" pitchFamily="34" charset="0"/>
                <a:ea typeface="Calibri" panose="020F0502020204030204" pitchFamily="34" charset="0"/>
                <a:cs typeface="Calibri" panose="020F0502020204030204" pitchFamily="34" charset="0"/>
              </a:rPr>
              <a:t>:</a:t>
            </a:r>
            <a:endParaRPr lang="hu-HU" sz="1800" kern="100" dirty="0">
              <a:effectLst/>
              <a:latin typeface="Arial" panose="020B060402020202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r>
              <a:rPr lang="hu-HU" sz="1800" kern="100" dirty="0">
                <a:effectLst/>
                <a:latin typeface="Arial" panose="020B0604020202020204" pitchFamily="34" charset="0"/>
                <a:ea typeface="Calibri" panose="020F0502020204030204" pitchFamily="34" charset="0"/>
                <a:cs typeface="Calibri" panose="020F0502020204030204" pitchFamily="34" charset="0"/>
              </a:rPr>
              <a:t>A humuszréteg </a:t>
            </a:r>
            <a:r>
              <a:rPr lang="hu-HU" sz="1800" kern="100" dirty="0" err="1">
                <a:effectLst/>
                <a:latin typeface="Arial" panose="020B0604020202020204" pitchFamily="34" charset="0"/>
                <a:ea typeface="Calibri" panose="020F0502020204030204" pitchFamily="34" charset="0"/>
                <a:cs typeface="Calibri" panose="020F0502020204030204" pitchFamily="34" charset="0"/>
              </a:rPr>
              <a:t>leábrámolása</a:t>
            </a:r>
            <a:r>
              <a:rPr lang="hu-HU" sz="1800" kern="100" dirty="0">
                <a:effectLst/>
                <a:latin typeface="Arial" panose="020B0604020202020204" pitchFamily="34" charset="0"/>
                <a:ea typeface="Calibri" panose="020F0502020204030204" pitchFamily="34" charset="0"/>
                <a:cs typeface="Calibri" panose="020F0502020204030204" pitchFamily="34" charset="0"/>
              </a:rPr>
              <a:t> nem minősül ugyanakkor bányászati tevékenységnek, az jóváhagyott műszaki üzemi terv nélkül is elvégezhető</a:t>
            </a:r>
            <a:r>
              <a:rPr lang="hu-HU" sz="1800" kern="100" baseline="30000" dirty="0">
                <a:effectLst/>
                <a:latin typeface="Arial" panose="020B0604020202020204" pitchFamily="34" charset="0"/>
                <a:ea typeface="Calibri" panose="020F0502020204030204" pitchFamily="34" charset="0"/>
                <a:cs typeface="Calibri" panose="020F0502020204030204" pitchFamily="34" charset="0"/>
              </a:rPr>
              <a:t>3</a:t>
            </a:r>
            <a:r>
              <a:rPr lang="hu-HU" sz="1800" kern="100" dirty="0">
                <a:effectLst/>
                <a:latin typeface="Arial" panose="020B0604020202020204" pitchFamily="34" charset="0"/>
                <a:ea typeface="Calibri" panose="020F0502020204030204" pitchFamily="34" charset="0"/>
                <a:cs typeface="Calibri" panose="020F0502020204030204" pitchFamily="34" charset="0"/>
              </a:rPr>
              <a:t>.</a:t>
            </a:r>
          </a:p>
          <a:p>
            <a:pPr marL="0" indent="0" algn="just">
              <a:lnSpc>
                <a:spcPct val="115000"/>
              </a:lnSpc>
              <a:spcAft>
                <a:spcPts val="1000"/>
              </a:spcAft>
              <a:buNone/>
            </a:pPr>
            <a:r>
              <a:rPr lang="hu-HU" sz="1800" kern="100" dirty="0">
                <a:effectLst/>
                <a:latin typeface="Arial" panose="020B0604020202020204" pitchFamily="34" charset="0"/>
                <a:ea typeface="Calibri" panose="020F0502020204030204" pitchFamily="34" charset="0"/>
                <a:cs typeface="Calibri" panose="020F0502020204030204" pitchFamily="34" charset="0"/>
              </a:rPr>
              <a:t>Ha kormányhatározattal beruházási célterületté nyilvánították a más célú hasznosítással érintett ingatlant, úgy a művelési ág változáshoz (mezőgazdasági művelési ágról kivett beruházási célterület) nem szükséges a más célú hasznosítás megkezdése. Ha azonban a beruházás nem valósul meg, az ingatlant a tényleges művelési ágának megfelelően vissza kell minősíteni.</a:t>
            </a:r>
          </a:p>
        </p:txBody>
      </p:sp>
      <p:sp>
        <p:nvSpPr>
          <p:cNvPr id="7" name="Tartalom helye 2">
            <a:extLst>
              <a:ext uri="{FF2B5EF4-FFF2-40B4-BE49-F238E27FC236}">
                <a16:creationId xmlns:a16="http://schemas.microsoft.com/office/drawing/2014/main" id="{3CA3C93E-8191-5FA7-C96D-5DC976ACAEC7}"/>
              </a:ext>
            </a:extLst>
          </p:cNvPr>
          <p:cNvSpPr txBox="1">
            <a:spLocks/>
          </p:cNvSpPr>
          <p:nvPr/>
        </p:nvSpPr>
        <p:spPr>
          <a:xfrm>
            <a:off x="262128" y="6284977"/>
            <a:ext cx="1664208" cy="310895"/>
          </a:xfrm>
          <a:prstGeom prst="rect">
            <a:avLst/>
          </a:prstGeom>
        </p:spPr>
        <p:txBody>
          <a:bodyPr>
            <a:noAutofit/>
          </a:bodyPr>
          <a:lstStyle>
            <a:lvl1pPr marL="228600" indent="-228600" algn="l" defTabSz="914400" rtl="0" eaLnBrk="1" latinLnBrk="0" hangingPunct="1">
              <a:lnSpc>
                <a:spcPct val="90000"/>
              </a:lnSpc>
              <a:spcBef>
                <a:spcPts val="1000"/>
              </a:spcBef>
              <a:buClr>
                <a:srgbClr val="CD1533"/>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D1533"/>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1000"/>
              </a:spcAft>
              <a:buFont typeface="Arial" panose="020B0604020202020204" pitchFamily="34" charset="0"/>
              <a:buNone/>
            </a:pPr>
            <a:r>
              <a:rPr lang="hu-HU" sz="1200" kern="100" baseline="30000" dirty="0">
                <a:ea typeface="Calibri" panose="020F0502020204030204" pitchFamily="34" charset="0"/>
                <a:cs typeface="Calibri" panose="020F0502020204030204" pitchFamily="34" charset="0"/>
              </a:rPr>
              <a:t>3</a:t>
            </a:r>
            <a:r>
              <a:rPr lang="hu-HU" sz="1200" kern="100" dirty="0">
                <a:ea typeface="Calibri" panose="020F0502020204030204" pitchFamily="34" charset="0"/>
                <a:cs typeface="Calibri" panose="020F0502020204030204" pitchFamily="34" charset="0"/>
              </a:rPr>
              <a:t> Bt. 49. § 4. pont</a:t>
            </a:r>
          </a:p>
        </p:txBody>
      </p:sp>
      <p:cxnSp>
        <p:nvCxnSpPr>
          <p:cNvPr id="9" name="Egyenes összekötő 8">
            <a:extLst>
              <a:ext uri="{FF2B5EF4-FFF2-40B4-BE49-F238E27FC236}">
                <a16:creationId xmlns:a16="http://schemas.microsoft.com/office/drawing/2014/main" id="{F0ACF4FE-5E6C-F8D6-8E03-115989A9B02E}"/>
              </a:ext>
            </a:extLst>
          </p:cNvPr>
          <p:cNvCxnSpPr/>
          <p:nvPr/>
        </p:nvCxnSpPr>
        <p:spPr>
          <a:xfrm>
            <a:off x="280416" y="6278880"/>
            <a:ext cx="2401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Kép 16" descr="A képen talaj, ég, kültéri, fa látható&#10;&#10;Automatikusan generált leírás">
            <a:extLst>
              <a:ext uri="{FF2B5EF4-FFF2-40B4-BE49-F238E27FC236}">
                <a16:creationId xmlns:a16="http://schemas.microsoft.com/office/drawing/2014/main" id="{96F39B7E-7F28-7D62-546F-373C9F3F8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048" y="3739279"/>
            <a:ext cx="4873752" cy="2539601"/>
          </a:xfrm>
          <a:prstGeom prst="rect">
            <a:avLst/>
          </a:prstGeom>
        </p:spPr>
      </p:pic>
    </p:spTree>
    <p:extLst>
      <p:ext uri="{BB962C8B-B14F-4D97-AF65-F5344CB8AC3E}">
        <p14:creationId xmlns:p14="http://schemas.microsoft.com/office/powerpoint/2010/main" val="2463022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2">
            <a:extLst>
              <a:ext uri="{FF2B5EF4-FFF2-40B4-BE49-F238E27FC236}">
                <a16:creationId xmlns:a16="http://schemas.microsoft.com/office/drawing/2014/main" id="{5FC5C685-BC10-E950-03EF-E0CE52FB2B92}"/>
              </a:ext>
            </a:extLst>
          </p:cNvPr>
          <p:cNvSpPr txBox="1">
            <a:spLocks/>
          </p:cNvSpPr>
          <p:nvPr/>
        </p:nvSpPr>
        <p:spPr>
          <a:xfrm>
            <a:off x="824082" y="609600"/>
            <a:ext cx="9855468" cy="2819400"/>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5000"/>
              </a:lnSpc>
              <a:spcAft>
                <a:spcPts val="1000"/>
              </a:spcAft>
            </a:pPr>
            <a:r>
              <a:rPr lang="hu-HU" b="1" u="sng" kern="100" dirty="0">
                <a:ea typeface="Calibri" panose="020F0502020204030204" pitchFamily="34" charset="0"/>
                <a:cs typeface="Calibri" panose="020F0502020204030204" pitchFamily="34" charset="0"/>
              </a:rPr>
              <a:t>Közérdekű cél jelentősége:</a:t>
            </a:r>
            <a:endParaRPr lang="hu-HU" u="sng" kern="100" dirty="0">
              <a:ea typeface="Calibri" panose="020F0502020204030204" pitchFamily="34" charset="0"/>
              <a:cs typeface="Calibri" panose="020F0502020204030204" pitchFamily="34" charset="0"/>
            </a:endParaRPr>
          </a:p>
          <a:p>
            <a:r>
              <a:rPr lang="hu-HU" dirty="0"/>
              <a:t>A bányászati tevékenység olyan közérdekű cél, amely alapján kisajátításnak lehet helye, ezért erre a más célú hasznosítás iránti kérelemben konkrétan utalni kell</a:t>
            </a:r>
            <a:r>
              <a:rPr lang="hu-HU" baseline="30000" dirty="0"/>
              <a:t>4</a:t>
            </a:r>
            <a:r>
              <a:rPr lang="hu-HU" dirty="0"/>
              <a:t>. </a:t>
            </a:r>
          </a:p>
          <a:p>
            <a:r>
              <a:rPr lang="hu-HU" dirty="0"/>
              <a:t> </a:t>
            </a:r>
          </a:p>
          <a:p>
            <a:r>
              <a:rPr lang="hu-HU" dirty="0"/>
              <a:t>A közérdekű cél a kérelem indokoltságát önmagában nem helyettesíti.</a:t>
            </a:r>
          </a:p>
          <a:p>
            <a:r>
              <a:rPr lang="hu-HU" dirty="0"/>
              <a:t> </a:t>
            </a:r>
          </a:p>
          <a:p>
            <a:r>
              <a:rPr lang="hu-HU" dirty="0"/>
              <a:t>A közérdekű cél jelentősége a kötelező tulajdonosi hozzájárulás vonatkozásában különösen jelentős.</a:t>
            </a:r>
            <a:endParaRPr lang="hu-HU" kern="100" dirty="0">
              <a:ea typeface="Calibri" panose="020F0502020204030204" pitchFamily="34" charset="0"/>
              <a:cs typeface="Calibri" panose="020F0502020204030204" pitchFamily="34" charset="0"/>
            </a:endParaRPr>
          </a:p>
        </p:txBody>
      </p:sp>
      <p:sp>
        <p:nvSpPr>
          <p:cNvPr id="5" name="Szöveg helye 2">
            <a:extLst>
              <a:ext uri="{FF2B5EF4-FFF2-40B4-BE49-F238E27FC236}">
                <a16:creationId xmlns:a16="http://schemas.microsoft.com/office/drawing/2014/main" id="{18A0677F-37C5-421D-D23C-6EEC432B1B88}"/>
              </a:ext>
            </a:extLst>
          </p:cNvPr>
          <p:cNvSpPr txBox="1">
            <a:spLocks/>
          </p:cNvSpPr>
          <p:nvPr/>
        </p:nvSpPr>
        <p:spPr>
          <a:xfrm>
            <a:off x="121920" y="4084320"/>
            <a:ext cx="1839870" cy="252984"/>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5000"/>
              </a:lnSpc>
              <a:spcAft>
                <a:spcPts val="1000"/>
              </a:spcAft>
            </a:pPr>
            <a:r>
              <a:rPr lang="hu-HU" sz="1200" kern="100" baseline="30000" dirty="0">
                <a:ea typeface="Calibri" panose="020F0502020204030204" pitchFamily="34" charset="0"/>
                <a:cs typeface="Calibri" panose="020F0502020204030204" pitchFamily="34" charset="0"/>
              </a:rPr>
              <a:t>4</a:t>
            </a:r>
            <a:r>
              <a:rPr lang="hu-HU" sz="1200" kern="100" dirty="0">
                <a:ea typeface="Calibri" panose="020F0502020204030204" pitchFamily="34" charset="0"/>
                <a:cs typeface="Calibri" panose="020F0502020204030204" pitchFamily="34" charset="0"/>
              </a:rPr>
              <a:t> </a:t>
            </a:r>
            <a:r>
              <a:rPr lang="hu-HU" sz="1200" kern="100" dirty="0" err="1">
                <a:ea typeface="Calibri" panose="020F0502020204030204" pitchFamily="34" charset="0"/>
                <a:cs typeface="Calibri" panose="020F0502020204030204" pitchFamily="34" charset="0"/>
              </a:rPr>
              <a:t>Tfvt</a:t>
            </a:r>
            <a:r>
              <a:rPr lang="hu-HU" sz="1200" kern="100" dirty="0">
                <a:ea typeface="Calibri" panose="020F0502020204030204" pitchFamily="34" charset="0"/>
                <a:cs typeface="Calibri" panose="020F0502020204030204" pitchFamily="34" charset="0"/>
              </a:rPr>
              <a:t>. 12. § (1a) </a:t>
            </a:r>
            <a:r>
              <a:rPr lang="hu-HU" sz="1200" kern="100" dirty="0" err="1">
                <a:ea typeface="Calibri" panose="020F0502020204030204" pitchFamily="34" charset="0"/>
                <a:cs typeface="Calibri" panose="020F0502020204030204" pitchFamily="34" charset="0"/>
              </a:rPr>
              <a:t>bek</a:t>
            </a:r>
            <a:r>
              <a:rPr lang="hu-HU" sz="1200" kern="100" dirty="0">
                <a:ea typeface="Calibri" panose="020F0502020204030204" pitchFamily="34" charset="0"/>
                <a:cs typeface="Calibri" panose="020F0502020204030204" pitchFamily="34" charset="0"/>
              </a:rPr>
              <a:t>.</a:t>
            </a:r>
          </a:p>
        </p:txBody>
      </p:sp>
      <p:cxnSp>
        <p:nvCxnSpPr>
          <p:cNvPr id="8" name="Egyenes összekötő 7">
            <a:extLst>
              <a:ext uri="{FF2B5EF4-FFF2-40B4-BE49-F238E27FC236}">
                <a16:creationId xmlns:a16="http://schemas.microsoft.com/office/drawing/2014/main" id="{C8C48840-0ED7-E2F1-DA40-A0F28D3B51D3}"/>
              </a:ext>
            </a:extLst>
          </p:cNvPr>
          <p:cNvCxnSpPr/>
          <p:nvPr/>
        </p:nvCxnSpPr>
        <p:spPr>
          <a:xfrm>
            <a:off x="207264" y="4096512"/>
            <a:ext cx="1840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5923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2">
            <a:extLst>
              <a:ext uri="{FF2B5EF4-FFF2-40B4-BE49-F238E27FC236}">
                <a16:creationId xmlns:a16="http://schemas.microsoft.com/office/drawing/2014/main" id="{E3807C82-551E-02F3-C482-DEED3CBCDCB6}"/>
              </a:ext>
            </a:extLst>
          </p:cNvPr>
          <p:cNvSpPr txBox="1">
            <a:spLocks/>
          </p:cNvSpPr>
          <p:nvPr/>
        </p:nvSpPr>
        <p:spPr>
          <a:xfrm>
            <a:off x="251058" y="1085088"/>
            <a:ext cx="4162446" cy="437997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hu-HU" sz="2200" u="sng" dirty="0"/>
              <a:t>Hegyközségi hozzájárulás: </a:t>
            </a:r>
            <a:endParaRPr lang="hu-HU" sz="2200" dirty="0"/>
          </a:p>
          <a:p>
            <a:pPr algn="just"/>
            <a:r>
              <a:rPr lang="hu-HU" sz="2200" dirty="0"/>
              <a:t> </a:t>
            </a:r>
          </a:p>
          <a:p>
            <a:pPr algn="just"/>
            <a:r>
              <a:rPr lang="hu-HU" sz="2200" dirty="0"/>
              <a:t>Ha a kérelem a borszőlő termőhelyi kataszterébe tartozó területet érint, a kérelemhez csatolni kell az illetékes hegyközség hozzájárulását. A gyakorlatban egyszerűbb és gyorsabb egy nemleges igazolás beszerzése, mint a termőhelyi kataszterbe nem tartozás igazolása.</a:t>
            </a:r>
          </a:p>
        </p:txBody>
      </p:sp>
      <p:pic>
        <p:nvPicPr>
          <p:cNvPr id="6" name="Kép 5" descr="A képen kerék, kültéri, gumiabroncs, közlekedés látható">
            <a:extLst>
              <a:ext uri="{FF2B5EF4-FFF2-40B4-BE49-F238E27FC236}">
                <a16:creationId xmlns:a16="http://schemas.microsoft.com/office/drawing/2014/main" id="{6A6A4624-850B-4237-E7A6-A4D903A10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150" y="893446"/>
            <a:ext cx="6574595" cy="4379976"/>
          </a:xfrm>
          <a:prstGeom prst="rect">
            <a:avLst/>
          </a:prstGeom>
        </p:spPr>
      </p:pic>
    </p:spTree>
    <p:extLst>
      <p:ext uri="{BB962C8B-B14F-4D97-AF65-F5344CB8AC3E}">
        <p14:creationId xmlns:p14="http://schemas.microsoft.com/office/powerpoint/2010/main" val="2713285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zöveg helye 2">
            <a:extLst>
              <a:ext uri="{FF2B5EF4-FFF2-40B4-BE49-F238E27FC236}">
                <a16:creationId xmlns:a16="http://schemas.microsoft.com/office/drawing/2014/main" id="{3E04DCF1-88CB-1471-2332-D4FE1B8EE7FC}"/>
              </a:ext>
            </a:extLst>
          </p:cNvPr>
          <p:cNvSpPr txBox="1">
            <a:spLocks/>
          </p:cNvSpPr>
          <p:nvPr/>
        </p:nvSpPr>
        <p:spPr>
          <a:xfrm>
            <a:off x="142226" y="1192535"/>
            <a:ext cx="4893966" cy="4828544"/>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hu-HU" u="sng" dirty="0"/>
              <a:t>Tulajdonosi hozzájárulás:</a:t>
            </a:r>
            <a:endParaRPr lang="hu-HU" dirty="0"/>
          </a:p>
          <a:p>
            <a:r>
              <a:rPr lang="hu-HU" dirty="0"/>
              <a:t> </a:t>
            </a:r>
          </a:p>
          <a:p>
            <a:pPr algn="just"/>
            <a:r>
              <a:rPr lang="hu-HU" dirty="0"/>
              <a:t>Fő szabály szerint a más tulajdonát képező termőföld más célú igénybevételéhez a tulajdonos, illetve haszonélvezet fennállása esetén a haszonélvező hozzájáruló nyilatkozata szükséges</a:t>
            </a:r>
            <a:r>
              <a:rPr lang="hu-HU" baseline="30000" dirty="0"/>
              <a:t>5</a:t>
            </a:r>
            <a:r>
              <a:rPr lang="hu-HU" dirty="0"/>
              <a:t>.</a:t>
            </a:r>
          </a:p>
          <a:p>
            <a:pPr algn="just"/>
            <a:r>
              <a:rPr lang="hu-HU" dirty="0"/>
              <a:t> </a:t>
            </a:r>
          </a:p>
          <a:p>
            <a:pPr algn="just"/>
            <a:r>
              <a:rPr lang="hu-HU" dirty="0"/>
              <a:t>Amennyiben azonban a más célú hasznosítás közérdekű célból történik, nem szükséges előfeltétele a tulajdonos hozzájárulása az engedély kiadásának. A tulajdonosi akarat hiányának az esetleges kisajátítási eljárás során van jelentősége. Ebben az eljárásban van lehetőséges ugyanis a tulajdonosnak a tulajdonjoga (és így a rendelkezési joga) elvonása okán a jogalap vitatásának. </a:t>
            </a:r>
          </a:p>
        </p:txBody>
      </p:sp>
      <p:sp>
        <p:nvSpPr>
          <p:cNvPr id="8" name="Szöveg helye 2">
            <a:extLst>
              <a:ext uri="{FF2B5EF4-FFF2-40B4-BE49-F238E27FC236}">
                <a16:creationId xmlns:a16="http://schemas.microsoft.com/office/drawing/2014/main" id="{4425DB75-5A01-C08C-260B-AC04A149D844}"/>
              </a:ext>
            </a:extLst>
          </p:cNvPr>
          <p:cNvSpPr txBox="1">
            <a:spLocks/>
          </p:cNvSpPr>
          <p:nvPr/>
        </p:nvSpPr>
        <p:spPr>
          <a:xfrm>
            <a:off x="238866" y="6355847"/>
            <a:ext cx="3761232" cy="334769"/>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hu-HU" sz="1200" baseline="30000" dirty="0"/>
              <a:t>5</a:t>
            </a:r>
            <a:r>
              <a:rPr lang="hu-HU" sz="1200" dirty="0"/>
              <a:t> </a:t>
            </a:r>
            <a:r>
              <a:rPr lang="hu-HU" sz="1200" dirty="0" err="1"/>
              <a:t>Tfvt</a:t>
            </a:r>
            <a:r>
              <a:rPr lang="hu-HU" sz="1200" dirty="0"/>
              <a:t>. 12. § (2) g) pont</a:t>
            </a:r>
          </a:p>
          <a:p>
            <a:r>
              <a:rPr lang="hu-HU" dirty="0"/>
              <a:t> </a:t>
            </a:r>
          </a:p>
        </p:txBody>
      </p:sp>
      <p:cxnSp>
        <p:nvCxnSpPr>
          <p:cNvPr id="10" name="Egyenes összekötő 9">
            <a:extLst>
              <a:ext uri="{FF2B5EF4-FFF2-40B4-BE49-F238E27FC236}">
                <a16:creationId xmlns:a16="http://schemas.microsoft.com/office/drawing/2014/main" id="{1E9E308E-B69D-2C60-5BB8-78362077812A}"/>
              </a:ext>
            </a:extLst>
          </p:cNvPr>
          <p:cNvCxnSpPr/>
          <p:nvPr/>
        </p:nvCxnSpPr>
        <p:spPr>
          <a:xfrm>
            <a:off x="324210" y="6347470"/>
            <a:ext cx="2175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Kép 12" descr="A képen kültéri, közlekedés, Építési munkagép, fa látható">
            <a:extLst>
              <a:ext uri="{FF2B5EF4-FFF2-40B4-BE49-F238E27FC236}">
                <a16:creationId xmlns:a16="http://schemas.microsoft.com/office/drawing/2014/main" id="{3184DCF7-EDD8-D09F-4615-1B88686A6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672" y="1818649"/>
            <a:ext cx="6635416" cy="4202430"/>
          </a:xfrm>
          <a:prstGeom prst="rect">
            <a:avLst/>
          </a:prstGeom>
        </p:spPr>
      </p:pic>
    </p:spTree>
    <p:extLst>
      <p:ext uri="{BB962C8B-B14F-4D97-AF65-F5344CB8AC3E}">
        <p14:creationId xmlns:p14="http://schemas.microsoft.com/office/powerpoint/2010/main" val="5130288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extLst>
              <a:ext uri="{BEBA8EAE-BF5A-486C-A8C5-ECC9F3942E4B}">
                <a14:imgProps xmlns:a14="http://schemas.microsoft.com/office/drawing/2010/main">
                  <a14:imgLayer r:embed="rId4">
                    <a14:imgEffect>
                      <a14:sharpenSoften amount="25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6" name="Szöveg helye 2">
            <a:extLst>
              <a:ext uri="{FF2B5EF4-FFF2-40B4-BE49-F238E27FC236}">
                <a16:creationId xmlns:a16="http://schemas.microsoft.com/office/drawing/2014/main" id="{3E04DCF1-88CB-1471-2332-D4FE1B8EE7FC}"/>
              </a:ext>
            </a:extLst>
          </p:cNvPr>
          <p:cNvSpPr txBox="1">
            <a:spLocks/>
          </p:cNvSpPr>
          <p:nvPr/>
        </p:nvSpPr>
        <p:spPr>
          <a:xfrm>
            <a:off x="698553" y="1419857"/>
            <a:ext cx="10794894" cy="4090927"/>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hu-HU" u="sng" dirty="0">
                <a:solidFill>
                  <a:schemeClr val="tx1"/>
                </a:solidFill>
              </a:rPr>
              <a:t>Helyhez kötöttség:</a:t>
            </a:r>
            <a:endParaRPr lang="hu-HU" dirty="0">
              <a:solidFill>
                <a:schemeClr val="tx1"/>
              </a:solidFill>
            </a:endParaRPr>
          </a:p>
          <a:p>
            <a:r>
              <a:rPr lang="hu-HU" dirty="0">
                <a:solidFill>
                  <a:schemeClr val="tx1"/>
                </a:solidFill>
              </a:rPr>
              <a:t> </a:t>
            </a:r>
          </a:p>
          <a:p>
            <a:r>
              <a:rPr lang="hu-HU" dirty="0">
                <a:solidFill>
                  <a:schemeClr val="tx1"/>
                </a:solidFill>
              </a:rPr>
              <a:t> Az átlagosnál jobb minőségű termőföldet más célra hasznosítani csak időlegesen, illetve helyhez kötött igénybevétel céljából lehet</a:t>
            </a:r>
            <a:r>
              <a:rPr lang="hu-HU" baseline="30000" dirty="0">
                <a:solidFill>
                  <a:schemeClr val="tx1"/>
                </a:solidFill>
              </a:rPr>
              <a:t>6</a:t>
            </a:r>
            <a:r>
              <a:rPr lang="hu-HU" dirty="0">
                <a:solidFill>
                  <a:schemeClr val="tx1"/>
                </a:solidFill>
              </a:rPr>
              <a:t>. </a:t>
            </a:r>
          </a:p>
          <a:p>
            <a:r>
              <a:rPr lang="hu-HU" dirty="0">
                <a:solidFill>
                  <a:schemeClr val="tx1"/>
                </a:solidFill>
              </a:rPr>
              <a:t> </a:t>
            </a:r>
          </a:p>
          <a:p>
            <a:r>
              <a:rPr lang="hu-HU" dirty="0">
                <a:solidFill>
                  <a:schemeClr val="tx1"/>
                </a:solidFill>
              </a:rPr>
              <a:t>Helyhez kötött igénybevételnek kell tekinteni különösen </a:t>
            </a:r>
          </a:p>
          <a:p>
            <a:pPr marL="901700" indent="-342900">
              <a:buFont typeface="+mj-lt"/>
              <a:buAutoNum type="alphaLcParenR"/>
            </a:pPr>
            <a:r>
              <a:rPr lang="hu-HU" dirty="0">
                <a:solidFill>
                  <a:schemeClr val="tx1"/>
                </a:solidFill>
              </a:rPr>
              <a:t>a meglévő létesítmény bővítését, közlekedési és közmű kapcsolatainak kiépítését;</a:t>
            </a:r>
          </a:p>
          <a:p>
            <a:pPr marL="901700" indent="-342900">
              <a:buFont typeface="+mj-lt"/>
              <a:buAutoNum type="alphaLcParenR"/>
            </a:pPr>
            <a:r>
              <a:rPr lang="hu-HU" dirty="0">
                <a:solidFill>
                  <a:schemeClr val="tx1"/>
                </a:solidFill>
              </a:rPr>
              <a:t>a bányaüzemet és a természeti kincsek kitermeléséhez szükséges egyéb létesítményt;</a:t>
            </a:r>
          </a:p>
          <a:p>
            <a:pPr marL="901700" indent="-342900">
              <a:buFont typeface="+mj-lt"/>
              <a:buAutoNum type="alphaLcParenR"/>
            </a:pPr>
            <a:r>
              <a:rPr lang="hu-HU" dirty="0">
                <a:solidFill>
                  <a:schemeClr val="tx1"/>
                </a:solidFill>
              </a:rPr>
              <a:t>azt a területet, amelyet a Kormány a Magyar Közlönyben közzétett határozatával beruházási célterületté nyilvánított;</a:t>
            </a:r>
          </a:p>
          <a:p>
            <a:pPr algn="just"/>
            <a:r>
              <a:rPr lang="hu-HU" dirty="0"/>
              <a:t> </a:t>
            </a:r>
          </a:p>
        </p:txBody>
      </p:sp>
      <p:sp>
        <p:nvSpPr>
          <p:cNvPr id="8" name="Szöveg helye 2">
            <a:extLst>
              <a:ext uri="{FF2B5EF4-FFF2-40B4-BE49-F238E27FC236}">
                <a16:creationId xmlns:a16="http://schemas.microsoft.com/office/drawing/2014/main" id="{4425DB75-5A01-C08C-260B-AC04A149D844}"/>
              </a:ext>
            </a:extLst>
          </p:cNvPr>
          <p:cNvSpPr txBox="1">
            <a:spLocks/>
          </p:cNvSpPr>
          <p:nvPr/>
        </p:nvSpPr>
        <p:spPr>
          <a:xfrm>
            <a:off x="238866" y="6355847"/>
            <a:ext cx="3761232" cy="334769"/>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hu-HU" sz="1200" baseline="30000" dirty="0"/>
              <a:t>6</a:t>
            </a:r>
            <a:r>
              <a:rPr lang="hu-HU" sz="1200" dirty="0"/>
              <a:t> </a:t>
            </a:r>
            <a:r>
              <a:rPr lang="hu-HU" sz="1200" dirty="0" err="1"/>
              <a:t>Tfvt</a:t>
            </a:r>
            <a:r>
              <a:rPr lang="hu-HU" sz="1200" dirty="0"/>
              <a:t>. 11. § (2) </a:t>
            </a:r>
            <a:r>
              <a:rPr lang="hu-HU" sz="1200" dirty="0" err="1"/>
              <a:t>bek</a:t>
            </a:r>
            <a:r>
              <a:rPr lang="hu-HU" sz="1200" dirty="0"/>
              <a:t>.</a:t>
            </a:r>
          </a:p>
          <a:p>
            <a:r>
              <a:rPr lang="hu-HU" dirty="0"/>
              <a:t> </a:t>
            </a:r>
          </a:p>
        </p:txBody>
      </p:sp>
      <p:cxnSp>
        <p:nvCxnSpPr>
          <p:cNvPr id="10" name="Egyenes összekötő 9">
            <a:extLst>
              <a:ext uri="{FF2B5EF4-FFF2-40B4-BE49-F238E27FC236}">
                <a16:creationId xmlns:a16="http://schemas.microsoft.com/office/drawing/2014/main" id="{1E9E308E-B69D-2C60-5BB8-78362077812A}"/>
              </a:ext>
            </a:extLst>
          </p:cNvPr>
          <p:cNvCxnSpPr/>
          <p:nvPr/>
        </p:nvCxnSpPr>
        <p:spPr>
          <a:xfrm>
            <a:off x="238866" y="6355847"/>
            <a:ext cx="2175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754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1633</Words>
  <Application>Microsoft Office PowerPoint</Application>
  <PresentationFormat>Szélesvásznú</PresentationFormat>
  <Paragraphs>132</Paragraphs>
  <Slides>19</Slides>
  <Notes>12</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19</vt:i4>
      </vt:variant>
    </vt:vector>
  </HeadingPairs>
  <TitlesOfParts>
    <vt:vector size="23" baseType="lpstr">
      <vt:lpstr>Arial</vt:lpstr>
      <vt:lpstr>Calibri</vt:lpstr>
      <vt:lpstr>Helvetica Neue</vt:lpstr>
      <vt:lpstr>Office-téma</vt:lpstr>
      <vt:lpstr>Termőföldek igénybevétele külfejtéses bányászat céljából, szigorodó joggyakorlat</vt:lpstr>
      <vt:lpstr>I. Téma jelentősége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IV. Szigorodó joggyakorlat  </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Thuróczy Krisztián</dc:creator>
  <cp:lastModifiedBy>Kovács Anita</cp:lastModifiedBy>
  <cp:revision>181</cp:revision>
  <dcterms:created xsi:type="dcterms:W3CDTF">2017-06-22T08:34:19Z</dcterms:created>
  <dcterms:modified xsi:type="dcterms:W3CDTF">2023-11-07T15:07:01Z</dcterms:modified>
</cp:coreProperties>
</file>